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457" r:id="rId2"/>
    <p:sldId id="548" r:id="rId3"/>
    <p:sldId id="460" r:id="rId4"/>
    <p:sldId id="459" r:id="rId5"/>
    <p:sldId id="462" r:id="rId6"/>
    <p:sldId id="555" r:id="rId7"/>
    <p:sldId id="536" r:id="rId8"/>
    <p:sldId id="533" r:id="rId9"/>
    <p:sldId id="474" r:id="rId10"/>
    <p:sldId id="469" r:id="rId11"/>
    <p:sldId id="501" r:id="rId12"/>
    <p:sldId id="468" r:id="rId13"/>
    <p:sldId id="470" r:id="rId14"/>
    <p:sldId id="538" r:id="rId15"/>
    <p:sldId id="481" r:id="rId16"/>
    <p:sldId id="556" r:id="rId17"/>
    <p:sldId id="545" r:id="rId18"/>
    <p:sldId id="485" r:id="rId19"/>
    <p:sldId id="471" r:id="rId20"/>
    <p:sldId id="535" r:id="rId21"/>
    <p:sldId id="498" r:id="rId22"/>
    <p:sldId id="544" r:id="rId23"/>
    <p:sldId id="477" r:id="rId24"/>
    <p:sldId id="539" r:id="rId25"/>
    <p:sldId id="479" r:id="rId26"/>
    <p:sldId id="558" r:id="rId27"/>
    <p:sldId id="560" r:id="rId28"/>
    <p:sldId id="562" r:id="rId29"/>
    <p:sldId id="557" r:id="rId30"/>
    <p:sldId id="561" r:id="rId31"/>
    <p:sldId id="537" r:id="rId32"/>
    <p:sldId id="489" r:id="rId33"/>
    <p:sldId id="525" r:id="rId34"/>
    <p:sldId id="526" r:id="rId35"/>
    <p:sldId id="546" r:id="rId36"/>
    <p:sldId id="540" r:id="rId37"/>
    <p:sldId id="261" r:id="rId38"/>
    <p:sldId id="541" r:id="rId39"/>
    <p:sldId id="439" r:id="rId40"/>
    <p:sldId id="494" r:id="rId41"/>
    <p:sldId id="495" r:id="rId42"/>
    <p:sldId id="523" r:id="rId43"/>
    <p:sldId id="530" r:id="rId44"/>
    <p:sldId id="527" r:id="rId45"/>
    <p:sldId id="559" r:id="rId46"/>
    <p:sldId id="418" r:id="rId47"/>
    <p:sldId id="452" r:id="rId48"/>
    <p:sldId id="542" r:id="rId49"/>
    <p:sldId id="506" r:id="rId50"/>
    <p:sldId id="504" r:id="rId51"/>
    <p:sldId id="524" r:id="rId52"/>
    <p:sldId id="446" r:id="rId53"/>
  </p:sldIdLst>
  <p:sldSz cx="9144000" cy="6858000" type="screen4x3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ne Hjorth" initials="SH" lastIdx="0" clrIdx="0">
    <p:extLst>
      <p:ext uri="{19B8F6BF-5375-455C-9EA6-DF929625EA0E}">
        <p15:presenceInfo xmlns:p15="http://schemas.microsoft.com/office/powerpoint/2012/main" userId="S-1-5-21-2120015445-2310810768-565382306-5031" providerId="AD"/>
      </p:ext>
    </p:extLst>
  </p:cmAuthor>
  <p:cmAuthor id="2" name="Kenneth Jensen" initials="KJ" lastIdx="1" clrIdx="1">
    <p:extLst>
      <p:ext uri="{19B8F6BF-5375-455C-9EA6-DF929625EA0E}">
        <p15:presenceInfo xmlns:p15="http://schemas.microsoft.com/office/powerpoint/2012/main" userId="S::kenje@ikast-brande.dk::0f4fdbdf-dd11-4ad1-882d-1c5f9a15684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B92D"/>
    <a:srgbClr val="B8000C"/>
    <a:srgbClr val="A7A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1878" autoAdjust="0"/>
  </p:normalViewPr>
  <p:slideViewPr>
    <p:cSldViewPr>
      <p:cViewPr varScale="1">
        <p:scale>
          <a:sx n="106" d="100"/>
          <a:sy n="106" d="100"/>
        </p:scale>
        <p:origin x="136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9664"/>
    </p:cViewPr>
  </p:sorterViewPr>
  <p:notesViewPr>
    <p:cSldViewPr>
      <p:cViewPr varScale="1">
        <p:scale>
          <a:sx n="81" d="100"/>
          <a:sy n="81" d="100"/>
        </p:scale>
        <p:origin x="399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B408819E-D6E3-419C-ACD9-B56174F2BB9C}" type="datetimeFigureOut">
              <a:rPr lang="da-DK" smtClean="0"/>
              <a:t>22-08-2024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8B896A27-8923-40A3-8ED8-8FD3B0E7C7E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820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BELLISBO 40 MIO. ER OVER 25 ÅR CA. 2 MIO. KR. ÅRLIGT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96A27-8923-40A3-8ED8-8FD3B0E7C7E8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6352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187624" y="3261816"/>
            <a:ext cx="4032448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187624" y="1772816"/>
            <a:ext cx="626692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8" name="Rektangel 7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Billed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1" b="27309"/>
          <a:stretch/>
        </p:blipFill>
        <p:spPr>
          <a:xfrm>
            <a:off x="2735288" y="2060848"/>
            <a:ext cx="6408712" cy="46805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807293"/>
            <a:ext cx="6707088" cy="1143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11560" y="2132856"/>
            <a:ext cx="6707088" cy="4205064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Rektangel 6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588224" y="836712"/>
            <a:ext cx="822920" cy="5530626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73224" y="836712"/>
            <a:ext cx="5554960" cy="5530626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Rektangel 6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005983"/>
            <a:ext cx="6923112" cy="1143000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11560" y="2331546"/>
            <a:ext cx="6923112" cy="4133056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Rektangel 6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299173"/>
            <a:ext cx="687402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11560" y="2798986"/>
            <a:ext cx="687402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7067128" cy="1143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2162274"/>
            <a:ext cx="3250704" cy="420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211960" y="2162274"/>
            <a:ext cx="3312368" cy="420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Rektangel 7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215" y="880691"/>
            <a:ext cx="692311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1215" y="2141166"/>
            <a:ext cx="31786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1215" y="2780928"/>
            <a:ext cx="3178696" cy="36303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355976" y="2141166"/>
            <a:ext cx="316835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355976" y="2780928"/>
            <a:ext cx="3168352" cy="36303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Rektangel 9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3" name="Rektangel 12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6923112" cy="1143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Rektangel 5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ktangel 6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0054" y="836711"/>
            <a:ext cx="26746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707904" y="836712"/>
            <a:ext cx="3661246" cy="55322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590054" y="1998762"/>
            <a:ext cx="2674639" cy="4370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Rektangel 7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5055567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187624" y="86774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187624" y="5622305"/>
            <a:ext cx="5486400" cy="5099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Rektangel 7"/>
          <p:cNvSpPr/>
          <p:nvPr userDrawn="1"/>
        </p:nvSpPr>
        <p:spPr>
          <a:xfrm>
            <a:off x="8532440" y="840432"/>
            <a:ext cx="404734" cy="5828928"/>
          </a:xfrm>
          <a:prstGeom prst="rect">
            <a:avLst/>
          </a:prstGeom>
          <a:solidFill>
            <a:srgbClr val="B8000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78" y="332656"/>
            <a:ext cx="1075196" cy="355227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>
          <a:xfrm>
            <a:off x="8537394" y="0"/>
            <a:ext cx="404734" cy="188640"/>
          </a:xfrm>
          <a:prstGeom prst="rect">
            <a:avLst/>
          </a:prstGeom>
          <a:solidFill>
            <a:srgbClr val="E9B9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356262" y="918199"/>
            <a:ext cx="67441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356262" y="2243761"/>
            <a:ext cx="6744129" cy="3993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typografi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Rektangel 4"/>
          <p:cNvSpPr/>
          <p:nvPr userDrawn="1"/>
        </p:nvSpPr>
        <p:spPr>
          <a:xfrm rot="16200000">
            <a:off x="4513648" y="2227719"/>
            <a:ext cx="116703" cy="914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kast-brande.dk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/>
          <p:cNvSpPr>
            <a:spLocks noGrp="1"/>
          </p:cNvSpPr>
          <p:nvPr>
            <p:ph type="subTitle" idx="1"/>
          </p:nvPr>
        </p:nvSpPr>
        <p:spPr>
          <a:xfrm>
            <a:off x="1187624" y="3261816"/>
            <a:ext cx="4032448" cy="2543448"/>
          </a:xfrm>
        </p:spPr>
        <p:txBody>
          <a:bodyPr/>
          <a:lstStyle/>
          <a:p>
            <a:r>
              <a:rPr lang="da-DK" dirty="0"/>
              <a:t>v/Kenneth Jensen</a:t>
            </a:r>
          </a:p>
          <a:p>
            <a:r>
              <a:rPr lang="da-DK" dirty="0"/>
              <a:t>Teknik &amp; Stabsdirektør</a:t>
            </a:r>
          </a:p>
          <a:p>
            <a:r>
              <a:rPr lang="da-DK" dirty="0"/>
              <a:t>Aug. 2024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3568" y="764704"/>
            <a:ext cx="7272808" cy="1143000"/>
          </a:xfrm>
        </p:spPr>
        <p:txBody>
          <a:bodyPr>
            <a:noAutofit/>
          </a:bodyPr>
          <a:lstStyle/>
          <a:p>
            <a:pPr algn="ctr"/>
            <a:r>
              <a:rPr lang="da-DK" sz="4800" dirty="0"/>
              <a:t>BASISBUDGET 2025</a:t>
            </a:r>
          </a:p>
        </p:txBody>
      </p:sp>
    </p:spTree>
    <p:extLst>
      <p:ext uri="{BB962C8B-B14F-4D97-AF65-F5344CB8AC3E}">
        <p14:creationId xmlns:p14="http://schemas.microsoft.com/office/powerpoint/2010/main" val="1394329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52F4B18-6907-40AD-BBE5-24D197BEF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9" y="1700808"/>
            <a:ext cx="8352926" cy="37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68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0CC2A46-85DE-440F-8EAD-980F32127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3363"/>
            <a:ext cx="7211431" cy="66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64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BASISBUDGET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Udgifterne 2025 afsæt B2024 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B786C6B-390D-45E3-AF10-F74C8CB4B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80" y="3068960"/>
            <a:ext cx="6249272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14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304056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prstClr val="black"/>
                </a:solidFill>
              </a:rPr>
              <a:t>TEKNISKE KORREKTIONER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99592" y="1772816"/>
            <a:ext cx="6923112" cy="4133056"/>
          </a:xfrm>
        </p:spPr>
        <p:txBody>
          <a:bodyPr>
            <a:normAutofit/>
          </a:bodyPr>
          <a:lstStyle/>
          <a:p>
            <a:r>
              <a:rPr lang="da-DK" dirty="0"/>
              <a:t>PRIS &amp; LØN FREMSKR. 132 MIO. KR. (inkl. trepartsmidler)</a:t>
            </a:r>
          </a:p>
          <a:p>
            <a:r>
              <a:rPr lang="da-DK" b="1" dirty="0"/>
              <a:t>TEKNISKE KORREKTIONER:</a:t>
            </a:r>
          </a:p>
          <a:p>
            <a:pPr marL="971550" lvl="1" indent="-514350">
              <a:buFont typeface="+mj-lt"/>
              <a:buAutoNum type="arabicPeriod"/>
            </a:pPr>
            <a:r>
              <a:rPr lang="da-DK" dirty="0"/>
              <a:t>DEMOGRAFI  </a:t>
            </a:r>
            <a:endParaRPr lang="da-DK" u="sng" dirty="0"/>
          </a:p>
          <a:p>
            <a:pPr marL="971550" lvl="1" indent="-514350">
              <a:buFont typeface="+mj-lt"/>
              <a:buAutoNum type="arabicPeriod"/>
            </a:pPr>
            <a:r>
              <a:rPr lang="da-DK" dirty="0"/>
              <a:t>LOVÆNDRINGER </a:t>
            </a:r>
          </a:p>
          <a:p>
            <a:pPr marL="971550" lvl="1" indent="-514350">
              <a:buFont typeface="+mj-lt"/>
              <a:buAutoNum type="arabicPeriod"/>
            </a:pPr>
            <a:r>
              <a:rPr lang="da-DK" dirty="0"/>
              <a:t>OVERFØRSELSINDKOMSTER</a:t>
            </a:r>
          </a:p>
          <a:p>
            <a:pPr marL="971550" lvl="1" indent="-514350">
              <a:buFont typeface="+mj-lt"/>
              <a:buAutoNum type="arabicPeriod"/>
            </a:pPr>
            <a:r>
              <a:rPr lang="da-DK" dirty="0"/>
              <a:t>ÆNDREDE FORUDSÆTNINGER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9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174D7-18C7-47B4-9610-096707922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TEKNISKE KORREKTIONER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25ADFE68-ED58-4624-8EE9-99B35B1B9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564" y="2148983"/>
            <a:ext cx="7970842" cy="452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45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F84BF2B-370E-4BD4-8BC6-C252ED4A7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88640"/>
            <a:ext cx="6735115" cy="5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17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554EFBD-A61B-4D5F-815D-C099EAECC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433387"/>
            <a:ext cx="712470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59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0647E91-60B1-42FB-BEF8-F608D8E2B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969" y="1938129"/>
            <a:ext cx="6716062" cy="29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01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B18BF79-8C58-4547-B9C1-D6825094E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21" y="285311"/>
            <a:ext cx="6496957" cy="62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47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>
                <a:solidFill>
                  <a:prstClr val="black"/>
                </a:solidFill>
              </a:rPr>
              <a:t>TEKNISKE KORREKTIONER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b="1" dirty="0"/>
              <a:t>DEMOGRAFI</a:t>
            </a:r>
            <a:r>
              <a:rPr lang="da-DK" dirty="0"/>
              <a:t> / BEFOLKNINGSPROGNOSE</a:t>
            </a:r>
          </a:p>
          <a:p>
            <a:endParaRPr lang="da-DK" dirty="0"/>
          </a:p>
          <a:p>
            <a:r>
              <a:rPr lang="da-DK" dirty="0"/>
              <a:t>7% FLERE ÆLDRE (+67 ÅRIGE)</a:t>
            </a:r>
          </a:p>
          <a:p>
            <a:endParaRPr lang="da-DK" dirty="0"/>
          </a:p>
          <a:p>
            <a:r>
              <a:rPr lang="da-DK" dirty="0"/>
              <a:t>KONKLUSION: FÆRRE SKAL FORSØRGE FLERE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32429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2BF9B71-5FA7-42A9-A99E-57B05BC63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9756"/>
            <a:ext cx="3714750" cy="32385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DFFFF4D-FB45-4AA8-9D70-6ACF8DFE5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262" y="189756"/>
            <a:ext cx="3752850" cy="32385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9A59455-61DC-4136-927F-02045C7C4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428256"/>
            <a:ext cx="8208912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14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78BB117-5008-42B1-B490-588459893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19" y="836712"/>
            <a:ext cx="8137713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62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11C4604-1E19-45C3-A20E-ECB6F0FB3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76872"/>
            <a:ext cx="8208995" cy="335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95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19E5DF-F415-4E10-8993-026454A04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BASISBUDGET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2C9A504-E434-4D26-9753-C43A2F78F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7" y="3501958"/>
            <a:ext cx="8456295" cy="1727243"/>
          </a:xfrm>
        </p:spPr>
      </p:pic>
    </p:spTree>
    <p:extLst>
      <p:ext uri="{BB962C8B-B14F-4D97-AF65-F5344CB8AC3E}">
        <p14:creationId xmlns:p14="http://schemas.microsoft.com/office/powerpoint/2010/main" val="2637145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6104" y="383341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TEKNISKE KORREKTIONER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6104" y="1772816"/>
            <a:ext cx="6923112" cy="4315619"/>
          </a:xfrm>
        </p:spPr>
        <p:txBody>
          <a:bodyPr/>
          <a:lstStyle/>
          <a:p>
            <a:pPr marL="0" indent="0">
              <a:buNone/>
            </a:pPr>
            <a:r>
              <a:rPr lang="da-DK" sz="2400" dirty="0"/>
              <a:t>   SAMLET OVERSIGT OVER DEMOGRAFI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A197B68-B566-4340-A9E3-A0594D24D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28" y="2348880"/>
            <a:ext cx="5976664" cy="381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0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64FE059-CF4C-4D1F-AA95-1A4DB55E0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78" y="728238"/>
            <a:ext cx="8136562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98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6923112" cy="1143000"/>
          </a:xfrm>
        </p:spPr>
        <p:txBody>
          <a:bodyPr>
            <a:normAutofit/>
          </a:bodyPr>
          <a:lstStyle/>
          <a:p>
            <a:r>
              <a:rPr lang="da-DK" dirty="0"/>
              <a:t>TOTAL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55D1BF1-C566-46C6-A7BF-A58683405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1223962"/>
            <a:ext cx="6678686" cy="465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0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6A9B78-B993-42F8-9D07-98AFD139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KONKLUSION BASISBUDGET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3000DC8-0444-4755-B453-0713C57D6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ER BUDGETTET I BALANCE?</a:t>
            </a:r>
          </a:p>
          <a:p>
            <a:r>
              <a:rPr lang="da-DK" dirty="0"/>
              <a:t>JA!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81E02AA-9010-4B88-A941-778AEAD44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429001"/>
            <a:ext cx="612068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6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2A05D1-1179-4836-BF34-9FB7FD47B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KONKLUSION BASISBUDGET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1D172C79-0AFF-4BE7-BF6A-7E12641D5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3212976"/>
            <a:ext cx="6923112" cy="3251626"/>
          </a:xfrm>
        </p:spPr>
        <p:txBody>
          <a:bodyPr/>
          <a:lstStyle/>
          <a:p>
            <a:r>
              <a:rPr lang="da-DK" dirty="0"/>
              <a:t>AFTALT NIVEAU AF ANLÆG 50 MIO. KR. ÅRLIGT</a:t>
            </a:r>
          </a:p>
          <a:p>
            <a:r>
              <a:rPr lang="da-DK" dirty="0"/>
              <a:t>USIKKERHEDSPULJEN LØFTER BUNDEN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3335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7A67CC4-66A9-4D55-947F-7B07E1965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799147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57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F7944A-E58E-44FC-BA5C-19C42A04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KONKLUSION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ADF92A2-3F29-4204-BB48-C8D046DF8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”Økonomiudvalget besluttede at basisbudgettet, der viser et budget i balance, oversendes til de politiske forhandlinger uden at der hertil ønskes spareforslag.”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3230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367259"/>
            <a:ext cx="6923112" cy="1143000"/>
          </a:xfrm>
        </p:spPr>
        <p:txBody>
          <a:bodyPr/>
          <a:lstStyle/>
          <a:p>
            <a:r>
              <a:rPr lang="da-DK" b="1" dirty="0"/>
              <a:t>INDHOLD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11560" y="1556792"/>
            <a:ext cx="6923112" cy="4907810"/>
          </a:xfrm>
        </p:spPr>
        <p:txBody>
          <a:bodyPr>
            <a:normAutofit fontScale="77500" lnSpcReduction="20000"/>
          </a:bodyPr>
          <a:lstStyle/>
          <a:p>
            <a:r>
              <a:rPr lang="da-DK" sz="2900" dirty="0"/>
              <a:t>SIDEN SIDST</a:t>
            </a:r>
          </a:p>
          <a:p>
            <a:pPr marL="0" indent="0">
              <a:buNone/>
            </a:pPr>
            <a:endParaRPr lang="da-DK" sz="2900" dirty="0"/>
          </a:p>
          <a:p>
            <a:r>
              <a:rPr lang="da-DK" sz="2900" u="sng" dirty="0"/>
              <a:t>DEL 1</a:t>
            </a:r>
          </a:p>
          <a:p>
            <a:r>
              <a:rPr lang="da-DK" sz="2900" dirty="0"/>
              <a:t>BASISBUDGET 2025</a:t>
            </a:r>
          </a:p>
          <a:p>
            <a:pPr lvl="1"/>
            <a:r>
              <a:rPr lang="da-DK" sz="2900" dirty="0"/>
              <a:t>RESULTATSOPGØRELSEN 2025</a:t>
            </a:r>
          </a:p>
          <a:p>
            <a:pPr lvl="1"/>
            <a:r>
              <a:rPr lang="da-DK" sz="2900" dirty="0"/>
              <a:t>HVAD ER ET BASISBUDGETTET? </a:t>
            </a:r>
          </a:p>
          <a:p>
            <a:pPr lvl="1"/>
            <a:r>
              <a:rPr lang="da-DK" sz="2900" dirty="0"/>
              <a:t>TEKNISKE KORREKTIONER </a:t>
            </a:r>
          </a:p>
          <a:p>
            <a:pPr lvl="1"/>
            <a:r>
              <a:rPr lang="da-DK" sz="2900" dirty="0"/>
              <a:t>FINANSIERING/TOTAL</a:t>
            </a:r>
          </a:p>
          <a:p>
            <a:endParaRPr lang="da-DK" sz="2900" dirty="0"/>
          </a:p>
          <a:p>
            <a:r>
              <a:rPr lang="da-DK" sz="2900" u="sng" dirty="0"/>
              <a:t>DEL 2</a:t>
            </a:r>
          </a:p>
          <a:p>
            <a:r>
              <a:rPr lang="da-DK" sz="2900" dirty="0"/>
              <a:t>FORSLAG TIL DRIFTSBUDGET 2025</a:t>
            </a:r>
          </a:p>
          <a:p>
            <a:r>
              <a:rPr lang="da-DK" sz="2900" dirty="0"/>
              <a:t>ANLÆG</a:t>
            </a:r>
          </a:p>
          <a:p>
            <a:r>
              <a:rPr lang="da-DK" sz="2900" dirty="0"/>
              <a:t>LIKVIDITET</a:t>
            </a:r>
          </a:p>
          <a:p>
            <a:r>
              <a:rPr lang="da-DK" sz="2900" dirty="0"/>
              <a:t>AFRUNDING</a:t>
            </a:r>
          </a:p>
          <a:p>
            <a:endParaRPr lang="da-DK" dirty="0"/>
          </a:p>
          <a:p>
            <a:pPr marL="457200" lvl="1" indent="0">
              <a:buNone/>
            </a:pPr>
            <a:endParaRPr lang="da-DK" dirty="0"/>
          </a:p>
          <a:p>
            <a:pPr marL="457200" lvl="1" indent="0">
              <a:buNone/>
            </a:pPr>
            <a:endParaRPr lang="da-DK" dirty="0"/>
          </a:p>
          <a:p>
            <a:pPr marL="457200" lvl="1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3503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DE727-8A37-4532-9127-C45D83BFF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DEL 2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6E7722-9360-4D88-80CB-E44AFA116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FORSLAG TIL POLITISK PRIORITERING I BUDGETFORHANDLINGERNE:</a:t>
            </a:r>
          </a:p>
          <a:p>
            <a:r>
              <a:rPr lang="da-DK" dirty="0"/>
              <a:t>FORSLAG TIL  DRIFTSUDVIDELSER/- INDSKRÆNKNINGER. </a:t>
            </a:r>
          </a:p>
          <a:p>
            <a:r>
              <a:rPr lang="da-DK" dirty="0"/>
              <a:t>FORSLAG TIL ANLÆG</a:t>
            </a:r>
          </a:p>
        </p:txBody>
      </p:sp>
    </p:spTree>
    <p:extLst>
      <p:ext uri="{BB962C8B-B14F-4D97-AF65-F5344CB8AC3E}">
        <p14:creationId xmlns:p14="http://schemas.microsoft.com/office/powerpoint/2010/main" val="1688697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62708-E373-4E26-AC59-1BFA6C77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FORSLAG TIL BUDGET 2025 / </a:t>
            </a:r>
            <a:r>
              <a:rPr lang="da-DK" i="1" dirty="0"/>
              <a:t>DRIFT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7BC657A-B450-43D4-867D-098258380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708920"/>
            <a:ext cx="6923112" cy="3755682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Forslag henvist fra fagudvalg/byråd: 4,8 mio. kr.</a:t>
            </a:r>
          </a:p>
          <a:p>
            <a:r>
              <a:rPr lang="da-DK" dirty="0"/>
              <a:t>Forslag fremsendt af politisk parti/liste: 25,7 mio. kr.</a:t>
            </a:r>
          </a:p>
          <a:p>
            <a:r>
              <a:rPr lang="da-DK" dirty="0"/>
              <a:t>Forslag fremsendt af foreninger: 0,3 mio. kr.</a:t>
            </a:r>
          </a:p>
          <a:p>
            <a:r>
              <a:rPr lang="da-DK" dirty="0"/>
              <a:t>Forslag fremsendt af direktionen: 17,0 mio. kr.</a:t>
            </a:r>
          </a:p>
        </p:txBody>
      </p:sp>
    </p:spTree>
    <p:extLst>
      <p:ext uri="{BB962C8B-B14F-4D97-AF65-F5344CB8AC3E}">
        <p14:creationId xmlns:p14="http://schemas.microsoft.com/office/powerpoint/2010/main" val="2947507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174E1B7-A4BD-401B-A250-2AA544A91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36712"/>
            <a:ext cx="813690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8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E32F303B-5552-4C6B-9FFB-2A65DA6A3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77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2C418FD-DBAE-4BEE-8E5B-56293230E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" y="2348880"/>
            <a:ext cx="885698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41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6C5AABC-1233-4A1C-B803-71F5E0AA4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68760"/>
            <a:ext cx="8424936" cy="47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49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4E8EE8-1911-4D16-877F-ED3EF6619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28" y="101399"/>
            <a:ext cx="6923112" cy="1143000"/>
          </a:xfrm>
        </p:spPr>
        <p:txBody>
          <a:bodyPr/>
          <a:lstStyle/>
          <a:p>
            <a:r>
              <a:rPr lang="da-DK" dirty="0"/>
              <a:t>ANLÆG 2025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FD7D36AA-D736-4CEB-83E9-95B3202D4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44399"/>
            <a:ext cx="3810084" cy="300876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11B85AB-6D3D-4828-8E14-DEF51BAED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966" y="1244399"/>
            <a:ext cx="3995936" cy="303880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CF4EA0D-0A31-4262-8A87-3AB638E22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66574"/>
            <a:ext cx="3614424" cy="2383202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341FA9FC-0546-49B6-815F-F4D0EE8B0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624" y="3986376"/>
            <a:ext cx="4457468" cy="26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53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6CBD3-5557-4F9D-8F16-CB002E95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38943"/>
            <a:ext cx="6923112" cy="1143000"/>
          </a:xfrm>
        </p:spPr>
        <p:txBody>
          <a:bodyPr/>
          <a:lstStyle/>
          <a:p>
            <a:r>
              <a:rPr lang="da-DK" dirty="0"/>
              <a:t>ANLÆGSBUDGET 2025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FFF7EAA-BC19-44CD-8DAC-DBBD8CEB7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24744"/>
            <a:ext cx="6923112" cy="5339858"/>
          </a:xfrm>
        </p:spPr>
        <p:txBody>
          <a:bodyPr/>
          <a:lstStyle/>
          <a:p>
            <a:r>
              <a:rPr lang="da-DK" dirty="0"/>
              <a:t>Økonomisk politik</a:t>
            </a:r>
            <a:br>
              <a:rPr lang="da-DK" dirty="0"/>
            </a:br>
            <a:r>
              <a:rPr lang="da-DK" dirty="0"/>
              <a:t>punkt 4:</a:t>
            </a:r>
            <a:br>
              <a:rPr lang="da-DK" dirty="0"/>
            </a:br>
            <a:r>
              <a:rPr lang="da-DK" b="1" dirty="0">
                <a:solidFill>
                  <a:srgbClr val="C00000"/>
                </a:solidFill>
              </a:rPr>
              <a:t>50 mio. kr.</a:t>
            </a:r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6066522-3435-442F-9A8F-846EC7A28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21028"/>
            <a:ext cx="2330536" cy="4754092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581403E-F12E-4FC7-8B25-CB5A34D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86" y="2899322"/>
            <a:ext cx="5094882" cy="290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36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6CBD3-5557-4F9D-8F16-CB002E954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38943"/>
            <a:ext cx="6923112" cy="1143000"/>
          </a:xfrm>
        </p:spPr>
        <p:txBody>
          <a:bodyPr/>
          <a:lstStyle/>
          <a:p>
            <a:r>
              <a:rPr lang="da-DK" dirty="0"/>
              <a:t>ANLÆGSBUDGET 2024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FFF7EAA-BC19-44CD-8DAC-DBBD8CEB7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24744"/>
            <a:ext cx="6923112" cy="5339858"/>
          </a:xfrm>
        </p:spPr>
        <p:txBody>
          <a:bodyPr/>
          <a:lstStyle/>
          <a:p>
            <a:r>
              <a:rPr lang="da-DK" dirty="0"/>
              <a:t>Økonomisk politik</a:t>
            </a:r>
            <a:br>
              <a:rPr lang="da-DK" dirty="0"/>
            </a:br>
            <a:r>
              <a:rPr lang="da-DK" dirty="0"/>
              <a:t>punkt 4:</a:t>
            </a:r>
            <a:br>
              <a:rPr lang="da-DK" dirty="0"/>
            </a:br>
            <a:r>
              <a:rPr lang="da-DK" b="1" dirty="0">
                <a:solidFill>
                  <a:srgbClr val="C00000"/>
                </a:solidFill>
              </a:rPr>
              <a:t>50 mio. kr.</a:t>
            </a:r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6066522-3435-442F-9A8F-846EC7A28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21028"/>
            <a:ext cx="2330536" cy="4754092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2E05A98-036B-4CD0-908A-B8E6A827D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36" y="2790810"/>
            <a:ext cx="4859808" cy="35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02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88641"/>
            <a:ext cx="6923112" cy="936104"/>
          </a:xfrm>
        </p:spPr>
        <p:txBody>
          <a:bodyPr/>
          <a:lstStyle/>
          <a:p>
            <a:r>
              <a:rPr lang="da-DK" dirty="0"/>
              <a:t>ANLÆG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0150" y="1124745"/>
            <a:ext cx="6923112" cy="5429199"/>
          </a:xfrm>
        </p:spPr>
        <p:txBody>
          <a:bodyPr>
            <a:normAutofit/>
          </a:bodyPr>
          <a:lstStyle/>
          <a:p>
            <a:r>
              <a:rPr lang="da-DK" dirty="0"/>
              <a:t>IGANGSATTE ANLÆG SOM HAR BUDGET I OVERSLAGSÅR</a:t>
            </a:r>
          </a:p>
          <a:p>
            <a:r>
              <a:rPr lang="da-DK" dirty="0"/>
              <a:t>OPTAGET I BUDGET I OVERSLAGSÅR </a:t>
            </a:r>
          </a:p>
          <a:p>
            <a:r>
              <a:rPr lang="da-DK" dirty="0"/>
              <a:t>FAGUDVALGS HENVISTE</a:t>
            </a:r>
          </a:p>
          <a:p>
            <a:r>
              <a:rPr lang="da-DK" dirty="0"/>
              <a:t>FORSLAG FRA FORENINGER OG LOKALRÅD</a:t>
            </a:r>
          </a:p>
          <a:p>
            <a:r>
              <a:rPr lang="da-DK" dirty="0"/>
              <a:t>FORSLAG FREMSAT AF DIREKTIONEN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2413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9111" y="332656"/>
            <a:ext cx="6923112" cy="1126873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da-DK" b="1" dirty="0"/>
              <a:t>SIDEN SIDST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11560" y="1556792"/>
            <a:ext cx="6923112" cy="4907810"/>
          </a:xfrm>
        </p:spPr>
        <p:txBody>
          <a:bodyPr>
            <a:normAutofit/>
          </a:bodyPr>
          <a:lstStyle/>
          <a:p>
            <a:r>
              <a:rPr lang="da-DK" dirty="0"/>
              <a:t>ØKONOMIAFTALE – GAP MELLEM ITALESÆTTELSE OG VIRKELIGHED (I MANGE KOMMUNER) 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LÅNEPULJE TIL BELLISBO</a:t>
            </a:r>
            <a:br>
              <a:rPr lang="da-DK" dirty="0"/>
            </a:br>
            <a:r>
              <a:rPr lang="da-DK" dirty="0"/>
              <a:t>2 X 20,33 MIO. KR.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7993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2D28165-E68A-48F3-B7D4-711F95A94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73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FBB527E0-6CAD-4B86-A8ED-29D468D85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840"/>
            <a:ext cx="853244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77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653B336D-E285-4A6D-81CA-5E8AD0C5C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72816"/>
            <a:ext cx="842493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4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E7A254E-78D7-4CC0-BC5D-6EEEDEA97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68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36AE8C8-4CFD-4F19-B341-94FB11897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"/>
            <a:ext cx="9036495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79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738D0FBB-EEB4-43D5-BEC4-1334DE10F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682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393398"/>
            <a:ext cx="6923112" cy="1143000"/>
          </a:xfrm>
        </p:spPr>
        <p:txBody>
          <a:bodyPr/>
          <a:lstStyle/>
          <a:p>
            <a:r>
              <a:rPr lang="da-DK" dirty="0"/>
              <a:t>LIKVIDITET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83568" y="1916832"/>
            <a:ext cx="7211144" cy="4547770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LIKVIDITET KASSEKREDITREGLEN</a:t>
            </a:r>
            <a:br>
              <a:rPr lang="da-DK" dirty="0"/>
            </a:br>
            <a:r>
              <a:rPr lang="da-DK" dirty="0"/>
              <a:t>3 MDR. GENNEMSNIT: 400 MIO. KR. 1 ÅR GENNEMSNIT: 250 MIO. KR.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LÅNEOPTAGELSE IKKE INDREGNET</a:t>
            </a:r>
            <a:br>
              <a:rPr lang="da-DK" dirty="0"/>
            </a:br>
            <a:endParaRPr lang="da-DK" dirty="0"/>
          </a:p>
          <a:p>
            <a:r>
              <a:rPr lang="da-DK" dirty="0"/>
              <a:t>AFDRAG PÅ GÆLD DE KOMMENDE (FÅ) ÅR CA. 70 MIO. KR.</a:t>
            </a:r>
          </a:p>
        </p:txBody>
      </p:sp>
    </p:spTree>
    <p:extLst>
      <p:ext uri="{BB962C8B-B14F-4D97-AF65-F5344CB8AC3E}">
        <p14:creationId xmlns:p14="http://schemas.microsoft.com/office/powerpoint/2010/main" val="25451486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0444" y="116632"/>
            <a:ext cx="6923112" cy="1143000"/>
          </a:xfrm>
        </p:spPr>
        <p:txBody>
          <a:bodyPr>
            <a:normAutofit/>
          </a:bodyPr>
          <a:lstStyle/>
          <a:p>
            <a:r>
              <a:rPr lang="da-DK" dirty="0"/>
              <a:t>LIKVIDITET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76C2F29-3664-4CEC-BE2F-F812C8155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75" y="1412776"/>
            <a:ext cx="8574124" cy="449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56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C7D4C49E-712D-402F-A93E-A1B6CA8F2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92696"/>
            <a:ext cx="4320480" cy="417646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66ED64E-35B8-4165-95B4-19E322B58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196752"/>
            <a:ext cx="288032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733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30CF433-A78B-4365-A5A2-F3DD8C6ED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10" y="1423242"/>
            <a:ext cx="8200817" cy="431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87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BASISBUDGET 2025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F9637278-20AA-4E9E-8EEB-82A8A9E7C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7054" y="1988840"/>
            <a:ext cx="3707082" cy="4475460"/>
          </a:xfrm>
        </p:spPr>
      </p:pic>
    </p:spTree>
    <p:extLst>
      <p:ext uri="{BB962C8B-B14F-4D97-AF65-F5344CB8AC3E}">
        <p14:creationId xmlns:p14="http://schemas.microsoft.com/office/powerpoint/2010/main" val="13984432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5553"/>
            <a:ext cx="6923112" cy="1143000"/>
          </a:xfrm>
        </p:spPr>
        <p:txBody>
          <a:bodyPr/>
          <a:lstStyle/>
          <a:p>
            <a:r>
              <a:rPr lang="da-DK" dirty="0"/>
              <a:t>AFRUNDING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23528" y="1158552"/>
            <a:ext cx="8353850" cy="5438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400" b="1" dirty="0"/>
              <a:t>SÆRLIG BEGUNSTIGET SITUATION</a:t>
            </a:r>
            <a:r>
              <a:rPr lang="da-DK" sz="2400" dirty="0"/>
              <a:t>:</a:t>
            </a:r>
          </a:p>
          <a:p>
            <a:r>
              <a:rPr lang="da-DK" sz="2400" dirty="0"/>
              <a:t>MEGET HØJE SELSKABSSKATTER I DE SENESTE ÅR.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b="1" dirty="0"/>
              <a:t>FORSIGTIGHED:</a:t>
            </a:r>
          </a:p>
          <a:p>
            <a:r>
              <a:rPr lang="da-DK" sz="2400" dirty="0"/>
              <a:t>ANLÆGSNIVEAUET ER (STADIG) HØJT I IKAST-BRANDE KOMMUNE</a:t>
            </a:r>
          </a:p>
          <a:p>
            <a:r>
              <a:rPr lang="da-DK" sz="2400" dirty="0"/>
              <a:t>MARKEDSRISICI ER BETYDELIGE – KAN VIRKSOMHEDERNE HOLDE TEMPOET OPPE?</a:t>
            </a:r>
          </a:p>
          <a:p>
            <a:r>
              <a:rPr lang="da-DK" sz="2400" dirty="0"/>
              <a:t>BASISBUDGETTET BALANCERER – MEN IKKE MERE END DET</a:t>
            </a:r>
          </a:p>
          <a:p>
            <a:r>
              <a:rPr lang="da-DK" sz="2400" dirty="0"/>
              <a:t>DERFOR ANBEFALES MÅDEHOLDENHED I BUDGETLÆGNING</a:t>
            </a:r>
          </a:p>
        </p:txBody>
      </p:sp>
    </p:spTree>
    <p:extLst>
      <p:ext uri="{BB962C8B-B14F-4D97-AF65-F5344CB8AC3E}">
        <p14:creationId xmlns:p14="http://schemas.microsoft.com/office/powerpoint/2010/main" val="3837465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6923112" cy="1143000"/>
          </a:xfrm>
        </p:spPr>
        <p:txBody>
          <a:bodyPr/>
          <a:lstStyle/>
          <a:p>
            <a:r>
              <a:rPr lang="da-DK" dirty="0"/>
              <a:t>AFRUNDING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83568" y="1844824"/>
            <a:ext cx="7349988" cy="4392488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AFTENENS SLIDES OG BUDGETBOG 1 TILGÆNGELIG PÅ IKAST-BRANDE.DK</a:t>
            </a:r>
          </a:p>
          <a:p>
            <a:pPr marL="0" indent="0">
              <a:buNone/>
            </a:pPr>
            <a:r>
              <a:rPr lang="da-DK" sz="1800" b="1" dirty="0">
                <a:solidFill>
                  <a:srgbClr val="E01F2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Offentligt møde om budget 2025</a:t>
            </a:r>
            <a:br>
              <a:rPr lang="da-D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da-D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Der inviteres til offentligt møde, hvor der orienteres om Ikast-Brande Kommunes budget for 2025. i Remisen Brande.</a:t>
            </a:r>
            <a:br>
              <a:rPr lang="da-DK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da-DK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Tid</a:t>
            </a:r>
            <a:r>
              <a:rPr lang="da-D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Onsdag den 21. august 2024 kl. 19.00-21.00</a:t>
            </a:r>
            <a:r>
              <a:rPr lang="da-D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da-D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da-D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Alle er velkomne, men medlemmer af bestyrelser, råd og nævn opfordres til at deltage. Læs mere på </a:t>
            </a:r>
            <a:r>
              <a:rPr lang="da-DK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www.ikast-brande.dk</a:t>
            </a:r>
            <a:r>
              <a:rPr lang="da-D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4065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542925"/>
            <a:ext cx="580072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73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45952A1-86E6-4641-988C-E49DECDEE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7992888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6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496CA3-B829-4206-96DC-905D86E2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BASISBUDGET 2025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0BBE789-D898-4FA2-A9BB-0ABEA6CEB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HVAD ER ET BASISBUDGET?</a:t>
            </a:r>
          </a:p>
          <a:p>
            <a:r>
              <a:rPr lang="da-DK" dirty="0"/>
              <a:t>SAMME SERVICENIVEAU</a:t>
            </a:r>
          </a:p>
          <a:p>
            <a:r>
              <a:rPr lang="da-DK" dirty="0"/>
              <a:t>FREMSKRIVNINGER:</a:t>
            </a:r>
          </a:p>
          <a:p>
            <a:pPr marL="0" indent="0">
              <a:buNone/>
            </a:pPr>
            <a:r>
              <a:rPr lang="da-DK" dirty="0"/>
              <a:t>PRIS OG LØN SAMT TEKNISKE KORREKTIONER </a:t>
            </a:r>
          </a:p>
        </p:txBody>
      </p:sp>
    </p:spTree>
    <p:extLst>
      <p:ext uri="{BB962C8B-B14F-4D97-AF65-F5344CB8AC3E}">
        <p14:creationId xmlns:p14="http://schemas.microsoft.com/office/powerpoint/2010/main" val="1553490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D05EB9EB-9F1F-4801-B9D6-81E3A3E47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7" y="332656"/>
            <a:ext cx="6762759" cy="63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42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BASISBUDGET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800" dirty="0"/>
              <a:t>SELSKABSSKATTEN I 2025 ER HØJ! </a:t>
            </a:r>
          </a:p>
          <a:p>
            <a:r>
              <a:rPr lang="da-DK" sz="2800" dirty="0"/>
              <a:t>I OVERSLAGSÅRENE KORRIGERER VI – UDFRA GENNEMSNITSMODEL 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85DD1A6-FDE7-4E82-9555-E5C1519A4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97152"/>
            <a:ext cx="7981764" cy="13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22347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5BBD7AF0-F239-4F28-9ECA-ADE2695CEDEC}" vid="{17E8552C-D6E4-4ACE-A428-1A6975C1F1AE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8529</TotalTime>
  <Words>514</Words>
  <Application>Microsoft Office PowerPoint</Application>
  <PresentationFormat>Skærmshow (4:3)</PresentationFormat>
  <Paragraphs>109</Paragraphs>
  <Slides>52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52</vt:i4>
      </vt:variant>
    </vt:vector>
  </HeadingPairs>
  <TitlesOfParts>
    <vt:vector size="57" baseType="lpstr">
      <vt:lpstr>Arial</vt:lpstr>
      <vt:lpstr>Calibri</vt:lpstr>
      <vt:lpstr>Times New Roman</vt:lpstr>
      <vt:lpstr>Verdana</vt:lpstr>
      <vt:lpstr>Kontortema</vt:lpstr>
      <vt:lpstr>BASISBUDGET 2025</vt:lpstr>
      <vt:lpstr>PowerPoint-præsentation</vt:lpstr>
      <vt:lpstr>INDHOLD</vt:lpstr>
      <vt:lpstr>SIDEN SIDST</vt:lpstr>
      <vt:lpstr>BASISBUDGET 2025</vt:lpstr>
      <vt:lpstr>PowerPoint-præsentation</vt:lpstr>
      <vt:lpstr>BASISBUDGET 2025</vt:lpstr>
      <vt:lpstr>PowerPoint-præsentation</vt:lpstr>
      <vt:lpstr>BASISBUDGET</vt:lpstr>
      <vt:lpstr>PowerPoint-præsentation</vt:lpstr>
      <vt:lpstr>PowerPoint-præsentation</vt:lpstr>
      <vt:lpstr>BASISBUDGET</vt:lpstr>
      <vt:lpstr>TEKNISKE KORREKTIONER</vt:lpstr>
      <vt:lpstr>TEKNISKE KORREKTIONER</vt:lpstr>
      <vt:lpstr>PowerPoint-præsentation</vt:lpstr>
      <vt:lpstr>PowerPoint-præsentation</vt:lpstr>
      <vt:lpstr>PowerPoint-præsentation</vt:lpstr>
      <vt:lpstr>PowerPoint-præsentation</vt:lpstr>
      <vt:lpstr>TEKNISKE KORREKTIONER</vt:lpstr>
      <vt:lpstr>PowerPoint-præsentation</vt:lpstr>
      <vt:lpstr>PowerPoint-præsentation</vt:lpstr>
      <vt:lpstr>BASISBUDGET</vt:lpstr>
      <vt:lpstr>TEKNISKE KORREKTIONER</vt:lpstr>
      <vt:lpstr>PowerPoint-præsentation</vt:lpstr>
      <vt:lpstr>TOTAL</vt:lpstr>
      <vt:lpstr>KONKLUSION BASISBUDGET</vt:lpstr>
      <vt:lpstr>KONKLUSION BASISBUDGET</vt:lpstr>
      <vt:lpstr>PowerPoint-præsentation</vt:lpstr>
      <vt:lpstr>KONKLUSION</vt:lpstr>
      <vt:lpstr>DEL 2</vt:lpstr>
      <vt:lpstr>FORSLAG TIL BUDGET 2025 / DRIFT</vt:lpstr>
      <vt:lpstr>PowerPoint-præsentation</vt:lpstr>
      <vt:lpstr>PowerPoint-præsentation</vt:lpstr>
      <vt:lpstr>PowerPoint-præsentation</vt:lpstr>
      <vt:lpstr>PowerPoint-præsentation</vt:lpstr>
      <vt:lpstr>ANLÆG 2025</vt:lpstr>
      <vt:lpstr>ANLÆGSBUDGET 2025</vt:lpstr>
      <vt:lpstr>ANLÆGSBUDGET 2024</vt:lpstr>
      <vt:lpstr>ANLÆG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LIKVIDITET</vt:lpstr>
      <vt:lpstr>LIKVIDITET</vt:lpstr>
      <vt:lpstr>PowerPoint-præsentation</vt:lpstr>
      <vt:lpstr>PowerPoint-præsentation</vt:lpstr>
      <vt:lpstr>AFRUNDING</vt:lpstr>
      <vt:lpstr>AFRUNDING</vt:lpstr>
      <vt:lpstr>PowerPoint-præsentation</vt:lpstr>
    </vt:vector>
  </TitlesOfParts>
  <Company>Ikast-Brande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Stella Klit</dc:creator>
  <cp:lastModifiedBy>Kenneth Jensen</cp:lastModifiedBy>
  <cp:revision>630</cp:revision>
  <cp:lastPrinted>2024-08-17T10:16:00Z</cp:lastPrinted>
  <dcterms:created xsi:type="dcterms:W3CDTF">2017-06-07T09:01:21Z</dcterms:created>
  <dcterms:modified xsi:type="dcterms:W3CDTF">2024-08-22T07:35:49Z</dcterms:modified>
</cp:coreProperties>
</file>