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6"/>
  </p:notesMasterIdLst>
  <p:sldIdLst>
    <p:sldId id="263" r:id="rId4"/>
    <p:sldId id="265" r:id="rId5"/>
    <p:sldId id="266" r:id="rId6"/>
    <p:sldId id="256" r:id="rId7"/>
    <p:sldId id="293" r:id="rId8"/>
    <p:sldId id="283" r:id="rId9"/>
    <p:sldId id="284" r:id="rId10"/>
    <p:sldId id="285" r:id="rId11"/>
    <p:sldId id="291" r:id="rId12"/>
    <p:sldId id="294" r:id="rId13"/>
    <p:sldId id="268" r:id="rId14"/>
    <p:sldId id="292" r:id="rId15"/>
    <p:sldId id="295" r:id="rId16"/>
    <p:sldId id="296" r:id="rId17"/>
    <p:sldId id="297" r:id="rId18"/>
    <p:sldId id="298" r:id="rId19"/>
    <p:sldId id="299" r:id="rId20"/>
    <p:sldId id="300" r:id="rId21"/>
    <p:sldId id="369" r:id="rId22"/>
    <p:sldId id="382" r:id="rId23"/>
    <p:sldId id="381" r:id="rId24"/>
    <p:sldId id="376" r:id="rId25"/>
    <p:sldId id="324" r:id="rId26"/>
    <p:sldId id="380" r:id="rId27"/>
    <p:sldId id="386" r:id="rId28"/>
    <p:sldId id="387" r:id="rId29"/>
    <p:sldId id="383" r:id="rId30"/>
    <p:sldId id="301" r:id="rId31"/>
    <p:sldId id="302" r:id="rId32"/>
    <p:sldId id="305" r:id="rId33"/>
    <p:sldId id="303" r:id="rId34"/>
    <p:sldId id="304" r:id="rId3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6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26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F9B648-0DFB-499B-A6D3-31E8A869E19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A41691A3-B3F5-4521-9B40-15AE5307577E}">
      <dgm:prSet phldrT="[Tekst]"/>
      <dgm:spPr/>
      <dgm:t>
        <a:bodyPr/>
        <a:lstStyle/>
        <a:p>
          <a:r>
            <a:rPr lang="da-DK" dirty="0"/>
            <a:t>En mere varieret og motiverende undervisning</a:t>
          </a:r>
        </a:p>
      </dgm:t>
    </dgm:pt>
    <dgm:pt modelId="{BBEBD36A-EA2A-4E92-B72A-93919B533866}" type="parTrans" cxnId="{7340ECE7-5B8B-42E0-A833-CE52659AD4BC}">
      <dgm:prSet/>
      <dgm:spPr/>
      <dgm:t>
        <a:bodyPr/>
        <a:lstStyle/>
        <a:p>
          <a:endParaRPr lang="da-DK"/>
        </a:p>
      </dgm:t>
    </dgm:pt>
    <dgm:pt modelId="{D2AA8518-9422-4F77-8BF9-E059CFF4E604}" type="sibTrans" cxnId="{7340ECE7-5B8B-42E0-A833-CE52659AD4BC}">
      <dgm:prSet/>
      <dgm:spPr/>
      <dgm:t>
        <a:bodyPr/>
        <a:lstStyle/>
        <a:p>
          <a:endParaRPr lang="da-DK"/>
        </a:p>
      </dgm:t>
    </dgm:pt>
    <dgm:pt modelId="{9BB8C8C6-D06E-4B57-B45C-D8099C1C0EE3}">
      <dgm:prSet phldrT="[Tekst]"/>
      <dgm:spPr/>
      <dgm:t>
        <a:bodyPr/>
        <a:lstStyle/>
        <a:p>
          <a:r>
            <a:rPr lang="da-DK" dirty="0"/>
            <a:t>Frihed og større råderum lokalt </a:t>
          </a:r>
        </a:p>
      </dgm:t>
    </dgm:pt>
    <dgm:pt modelId="{AAE6290B-11C6-41E0-869C-C1DDFF06514B}" type="parTrans" cxnId="{78189EE7-3707-4A2B-8E2D-69448093D4D9}">
      <dgm:prSet/>
      <dgm:spPr/>
      <dgm:t>
        <a:bodyPr/>
        <a:lstStyle/>
        <a:p>
          <a:endParaRPr lang="da-DK"/>
        </a:p>
      </dgm:t>
    </dgm:pt>
    <dgm:pt modelId="{51C325D9-51B5-438D-A513-D493075F318F}" type="sibTrans" cxnId="{78189EE7-3707-4A2B-8E2D-69448093D4D9}">
      <dgm:prSet/>
      <dgm:spPr/>
      <dgm:t>
        <a:bodyPr/>
        <a:lstStyle/>
        <a:p>
          <a:endParaRPr lang="da-DK"/>
        </a:p>
      </dgm:t>
    </dgm:pt>
    <dgm:pt modelId="{AB3186DF-4422-47F2-A56D-B990A379DCAE}">
      <dgm:prSet phldrT="[Tekst]"/>
      <dgm:spPr/>
      <dgm:t>
        <a:bodyPr/>
        <a:lstStyle/>
        <a:p>
          <a:r>
            <a:rPr lang="da-DK" dirty="0"/>
            <a:t>Skolen skal kunne mere for flere</a:t>
          </a:r>
        </a:p>
      </dgm:t>
    </dgm:pt>
    <dgm:pt modelId="{BDD0F32D-E75B-4064-9191-9D1B34C99567}" type="parTrans" cxnId="{CC934926-334C-4A12-B248-CCC085101B94}">
      <dgm:prSet/>
      <dgm:spPr/>
      <dgm:t>
        <a:bodyPr/>
        <a:lstStyle/>
        <a:p>
          <a:endParaRPr lang="da-DK"/>
        </a:p>
      </dgm:t>
    </dgm:pt>
    <dgm:pt modelId="{8CDBEED3-AB63-402B-9188-D5B18CA2130C}" type="sibTrans" cxnId="{CC934926-334C-4A12-B248-CCC085101B94}">
      <dgm:prSet/>
      <dgm:spPr/>
      <dgm:t>
        <a:bodyPr/>
        <a:lstStyle/>
        <a:p>
          <a:endParaRPr lang="da-DK"/>
        </a:p>
      </dgm:t>
    </dgm:pt>
    <dgm:pt modelId="{F9FF4779-313B-48F8-B9B5-110DB7421503}">
      <dgm:prSet/>
      <dgm:spPr/>
      <dgm:t>
        <a:bodyPr/>
        <a:lstStyle/>
        <a:p>
          <a:r>
            <a:rPr lang="da-DK" dirty="0"/>
            <a:t>Mere praktisk undervisning og valgfrihed til de ældste elever</a:t>
          </a:r>
        </a:p>
      </dgm:t>
    </dgm:pt>
    <dgm:pt modelId="{8F9FC111-545E-4FB8-827F-07B0BE39CE44}" type="parTrans" cxnId="{622D2F84-DEC2-48F1-8BEF-2C8B9A8616A0}">
      <dgm:prSet/>
      <dgm:spPr/>
      <dgm:t>
        <a:bodyPr/>
        <a:lstStyle/>
        <a:p>
          <a:endParaRPr lang="da-DK"/>
        </a:p>
      </dgm:t>
    </dgm:pt>
    <dgm:pt modelId="{B533DD6B-D5C6-4A48-B30F-2922A398566C}" type="sibTrans" cxnId="{622D2F84-DEC2-48F1-8BEF-2C8B9A8616A0}">
      <dgm:prSet/>
      <dgm:spPr/>
      <dgm:t>
        <a:bodyPr/>
        <a:lstStyle/>
        <a:p>
          <a:endParaRPr lang="da-DK"/>
        </a:p>
      </dgm:t>
    </dgm:pt>
    <dgm:pt modelId="{9BA11947-921B-424F-8AEF-3FE36BB3BF94}">
      <dgm:prSet/>
      <dgm:spPr/>
      <dgm:t>
        <a:bodyPr/>
        <a:lstStyle/>
        <a:p>
          <a:r>
            <a:rPr lang="da-DK" dirty="0"/>
            <a:t>Frisættelse af folkeskolen og mere indflydelse til skolebestyrelserne</a:t>
          </a:r>
        </a:p>
      </dgm:t>
    </dgm:pt>
    <dgm:pt modelId="{8125508E-B31E-44FE-9FB5-9248DC0C6D10}" type="parTrans" cxnId="{118417ED-534B-4D36-8325-6E645B35251A}">
      <dgm:prSet/>
      <dgm:spPr/>
      <dgm:t>
        <a:bodyPr/>
        <a:lstStyle/>
        <a:p>
          <a:endParaRPr lang="da-DK"/>
        </a:p>
      </dgm:t>
    </dgm:pt>
    <dgm:pt modelId="{8F931446-3255-4750-9A4E-7D63BE42A71D}" type="sibTrans" cxnId="{118417ED-534B-4D36-8325-6E645B35251A}">
      <dgm:prSet/>
      <dgm:spPr/>
      <dgm:t>
        <a:bodyPr/>
        <a:lstStyle/>
        <a:p>
          <a:endParaRPr lang="da-DK"/>
        </a:p>
      </dgm:t>
    </dgm:pt>
    <dgm:pt modelId="{080837A6-2FAF-4CD7-B840-6CF5EB336E4D}">
      <dgm:prSet/>
      <dgm:spPr/>
      <dgm:t>
        <a:bodyPr/>
        <a:lstStyle/>
        <a:p>
          <a:r>
            <a:rPr lang="da-DK" dirty="0"/>
            <a:t>Ro og Rammer – nødvendigt for nogle, godt for alle</a:t>
          </a:r>
        </a:p>
      </dgm:t>
    </dgm:pt>
    <dgm:pt modelId="{040816CB-226C-413D-8A02-9EEA2B9227ED}" type="parTrans" cxnId="{5342E917-FA0C-416A-A1C6-8A9E51DFA5D5}">
      <dgm:prSet/>
      <dgm:spPr/>
      <dgm:t>
        <a:bodyPr/>
        <a:lstStyle/>
        <a:p>
          <a:endParaRPr lang="da-DK"/>
        </a:p>
      </dgm:t>
    </dgm:pt>
    <dgm:pt modelId="{B5FDC308-8018-4205-BB67-98AF2629EECC}" type="sibTrans" cxnId="{5342E917-FA0C-416A-A1C6-8A9E51DFA5D5}">
      <dgm:prSet/>
      <dgm:spPr/>
      <dgm:t>
        <a:bodyPr/>
        <a:lstStyle/>
        <a:p>
          <a:endParaRPr lang="da-DK"/>
        </a:p>
      </dgm:t>
    </dgm:pt>
    <dgm:pt modelId="{4FFDE888-B944-450D-9F6C-794E71BD6A3F}" type="pres">
      <dgm:prSet presAssocID="{6EF9B648-0DFB-499B-A6D3-31E8A869E19B}" presName="linear" presStyleCnt="0">
        <dgm:presLayoutVars>
          <dgm:dir/>
          <dgm:animLvl val="lvl"/>
          <dgm:resizeHandles val="exact"/>
        </dgm:presLayoutVars>
      </dgm:prSet>
      <dgm:spPr/>
    </dgm:pt>
    <dgm:pt modelId="{EF8AA7EC-4D4F-45A6-8204-370F2CC24A6F}" type="pres">
      <dgm:prSet presAssocID="{A41691A3-B3F5-4521-9B40-15AE5307577E}" presName="parentLin" presStyleCnt="0"/>
      <dgm:spPr/>
    </dgm:pt>
    <dgm:pt modelId="{F632EF7B-451E-48B8-BD63-FC3938A9C5B2}" type="pres">
      <dgm:prSet presAssocID="{A41691A3-B3F5-4521-9B40-15AE5307577E}" presName="parentLeftMargin" presStyleLbl="node1" presStyleIdx="0" presStyleCnt="3"/>
      <dgm:spPr/>
    </dgm:pt>
    <dgm:pt modelId="{AA6EE83E-1A5D-4268-A027-3FB0DF405ED4}" type="pres">
      <dgm:prSet presAssocID="{A41691A3-B3F5-4521-9B40-15AE5307577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532AFAF-3EA5-4BEF-AC06-B49C59E1D9B8}" type="pres">
      <dgm:prSet presAssocID="{A41691A3-B3F5-4521-9B40-15AE5307577E}" presName="negativeSpace" presStyleCnt="0"/>
      <dgm:spPr/>
    </dgm:pt>
    <dgm:pt modelId="{D41075FA-440A-45E1-8BF4-1968B01EFB42}" type="pres">
      <dgm:prSet presAssocID="{A41691A3-B3F5-4521-9B40-15AE5307577E}" presName="childText" presStyleLbl="conFgAcc1" presStyleIdx="0" presStyleCnt="3">
        <dgm:presLayoutVars>
          <dgm:bulletEnabled val="1"/>
        </dgm:presLayoutVars>
      </dgm:prSet>
      <dgm:spPr/>
    </dgm:pt>
    <dgm:pt modelId="{47D9C623-D91E-48C8-BA39-C82C06899BA6}" type="pres">
      <dgm:prSet presAssocID="{D2AA8518-9422-4F77-8BF9-E059CFF4E604}" presName="spaceBetweenRectangles" presStyleCnt="0"/>
      <dgm:spPr/>
    </dgm:pt>
    <dgm:pt modelId="{84294025-6275-4610-8D23-910EB4ED46B4}" type="pres">
      <dgm:prSet presAssocID="{9BB8C8C6-D06E-4B57-B45C-D8099C1C0EE3}" presName="parentLin" presStyleCnt="0"/>
      <dgm:spPr/>
    </dgm:pt>
    <dgm:pt modelId="{29E95ED9-1A65-4395-81E1-524DEC652982}" type="pres">
      <dgm:prSet presAssocID="{9BB8C8C6-D06E-4B57-B45C-D8099C1C0EE3}" presName="parentLeftMargin" presStyleLbl="node1" presStyleIdx="0" presStyleCnt="3"/>
      <dgm:spPr/>
    </dgm:pt>
    <dgm:pt modelId="{3E1F60D1-BF31-4745-8F46-CCD987A6C465}" type="pres">
      <dgm:prSet presAssocID="{9BB8C8C6-D06E-4B57-B45C-D8099C1C0EE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68FE630-8217-4C43-B449-39EA1B28A8AE}" type="pres">
      <dgm:prSet presAssocID="{9BB8C8C6-D06E-4B57-B45C-D8099C1C0EE3}" presName="negativeSpace" presStyleCnt="0"/>
      <dgm:spPr/>
    </dgm:pt>
    <dgm:pt modelId="{08375F4F-E435-45D9-A9F7-C01AEAAAF7C8}" type="pres">
      <dgm:prSet presAssocID="{9BB8C8C6-D06E-4B57-B45C-D8099C1C0EE3}" presName="childText" presStyleLbl="conFgAcc1" presStyleIdx="1" presStyleCnt="3">
        <dgm:presLayoutVars>
          <dgm:bulletEnabled val="1"/>
        </dgm:presLayoutVars>
      </dgm:prSet>
      <dgm:spPr/>
    </dgm:pt>
    <dgm:pt modelId="{92763B00-8C05-4A88-A5BB-2121F2FE4BC5}" type="pres">
      <dgm:prSet presAssocID="{51C325D9-51B5-438D-A513-D493075F318F}" presName="spaceBetweenRectangles" presStyleCnt="0"/>
      <dgm:spPr/>
    </dgm:pt>
    <dgm:pt modelId="{96BB4CEE-E41B-4B42-BC4B-55CC1296E5EB}" type="pres">
      <dgm:prSet presAssocID="{AB3186DF-4422-47F2-A56D-B990A379DCAE}" presName="parentLin" presStyleCnt="0"/>
      <dgm:spPr/>
    </dgm:pt>
    <dgm:pt modelId="{070B2021-77D0-4A59-8D39-86D3AF454F2E}" type="pres">
      <dgm:prSet presAssocID="{AB3186DF-4422-47F2-A56D-B990A379DCAE}" presName="parentLeftMargin" presStyleLbl="node1" presStyleIdx="1" presStyleCnt="3"/>
      <dgm:spPr/>
    </dgm:pt>
    <dgm:pt modelId="{AEFFE146-294A-4787-BD1F-7D7741139DD3}" type="pres">
      <dgm:prSet presAssocID="{AB3186DF-4422-47F2-A56D-B990A379DCA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8967B5E-04CD-474E-A7BB-272AB89158E1}" type="pres">
      <dgm:prSet presAssocID="{AB3186DF-4422-47F2-A56D-B990A379DCAE}" presName="negativeSpace" presStyleCnt="0"/>
      <dgm:spPr/>
    </dgm:pt>
    <dgm:pt modelId="{5328FB8B-8009-4B96-B8DB-5325FEB287DA}" type="pres">
      <dgm:prSet presAssocID="{AB3186DF-4422-47F2-A56D-B990A379DCA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342E917-FA0C-416A-A1C6-8A9E51DFA5D5}" srcId="{AB3186DF-4422-47F2-A56D-B990A379DCAE}" destId="{080837A6-2FAF-4CD7-B840-6CF5EB336E4D}" srcOrd="0" destOrd="0" parTransId="{040816CB-226C-413D-8A02-9EEA2B9227ED}" sibTransId="{B5FDC308-8018-4205-BB67-98AF2629EECC}"/>
    <dgm:cxn modelId="{CC934926-334C-4A12-B248-CCC085101B94}" srcId="{6EF9B648-0DFB-499B-A6D3-31E8A869E19B}" destId="{AB3186DF-4422-47F2-A56D-B990A379DCAE}" srcOrd="2" destOrd="0" parTransId="{BDD0F32D-E75B-4064-9191-9D1B34C99567}" sibTransId="{8CDBEED3-AB63-402B-9188-D5B18CA2130C}"/>
    <dgm:cxn modelId="{7C20EA35-75C2-4573-872F-79B11D272786}" type="presOf" srcId="{080837A6-2FAF-4CD7-B840-6CF5EB336E4D}" destId="{5328FB8B-8009-4B96-B8DB-5325FEB287DA}" srcOrd="0" destOrd="0" presId="urn:microsoft.com/office/officeart/2005/8/layout/list1"/>
    <dgm:cxn modelId="{FE881149-DCBA-40F4-967A-51A681AB9BE7}" type="presOf" srcId="{9BB8C8C6-D06E-4B57-B45C-D8099C1C0EE3}" destId="{29E95ED9-1A65-4395-81E1-524DEC652982}" srcOrd="0" destOrd="0" presId="urn:microsoft.com/office/officeart/2005/8/layout/list1"/>
    <dgm:cxn modelId="{C2E05972-8211-47FE-B03B-080D2FE2F8FB}" type="presOf" srcId="{A41691A3-B3F5-4521-9B40-15AE5307577E}" destId="{AA6EE83E-1A5D-4268-A027-3FB0DF405ED4}" srcOrd="1" destOrd="0" presId="urn:microsoft.com/office/officeart/2005/8/layout/list1"/>
    <dgm:cxn modelId="{622D2F84-DEC2-48F1-8BEF-2C8B9A8616A0}" srcId="{A41691A3-B3F5-4521-9B40-15AE5307577E}" destId="{F9FF4779-313B-48F8-B9B5-110DB7421503}" srcOrd="0" destOrd="0" parTransId="{8F9FC111-545E-4FB8-827F-07B0BE39CE44}" sibTransId="{B533DD6B-D5C6-4A48-B30F-2922A398566C}"/>
    <dgm:cxn modelId="{52A334A2-2B83-4249-904C-782A39E4C5A1}" type="presOf" srcId="{AB3186DF-4422-47F2-A56D-B990A379DCAE}" destId="{070B2021-77D0-4A59-8D39-86D3AF454F2E}" srcOrd="0" destOrd="0" presId="urn:microsoft.com/office/officeart/2005/8/layout/list1"/>
    <dgm:cxn modelId="{EBA1E5A6-2833-42BB-AD25-D56F7EB36611}" type="presOf" srcId="{9BB8C8C6-D06E-4B57-B45C-D8099C1C0EE3}" destId="{3E1F60D1-BF31-4745-8F46-CCD987A6C465}" srcOrd="1" destOrd="0" presId="urn:microsoft.com/office/officeart/2005/8/layout/list1"/>
    <dgm:cxn modelId="{5A16DAB1-21DD-4820-90E2-90968205F8CB}" type="presOf" srcId="{6EF9B648-0DFB-499B-A6D3-31E8A869E19B}" destId="{4FFDE888-B944-450D-9F6C-794E71BD6A3F}" srcOrd="0" destOrd="0" presId="urn:microsoft.com/office/officeart/2005/8/layout/list1"/>
    <dgm:cxn modelId="{32266AB7-91CD-4E6B-AB83-423F74CAC251}" type="presOf" srcId="{F9FF4779-313B-48F8-B9B5-110DB7421503}" destId="{D41075FA-440A-45E1-8BF4-1968B01EFB42}" srcOrd="0" destOrd="0" presId="urn:microsoft.com/office/officeart/2005/8/layout/list1"/>
    <dgm:cxn modelId="{78189EE7-3707-4A2B-8E2D-69448093D4D9}" srcId="{6EF9B648-0DFB-499B-A6D3-31E8A869E19B}" destId="{9BB8C8C6-D06E-4B57-B45C-D8099C1C0EE3}" srcOrd="1" destOrd="0" parTransId="{AAE6290B-11C6-41E0-869C-C1DDFF06514B}" sibTransId="{51C325D9-51B5-438D-A513-D493075F318F}"/>
    <dgm:cxn modelId="{7340ECE7-5B8B-42E0-A833-CE52659AD4BC}" srcId="{6EF9B648-0DFB-499B-A6D3-31E8A869E19B}" destId="{A41691A3-B3F5-4521-9B40-15AE5307577E}" srcOrd="0" destOrd="0" parTransId="{BBEBD36A-EA2A-4E92-B72A-93919B533866}" sibTransId="{D2AA8518-9422-4F77-8BF9-E059CFF4E604}"/>
    <dgm:cxn modelId="{94BE6BEB-7DB6-43D9-937E-D328B3F892A4}" type="presOf" srcId="{AB3186DF-4422-47F2-A56D-B990A379DCAE}" destId="{AEFFE146-294A-4787-BD1F-7D7741139DD3}" srcOrd="1" destOrd="0" presId="urn:microsoft.com/office/officeart/2005/8/layout/list1"/>
    <dgm:cxn modelId="{84F711EC-7E53-442B-BCDF-0E88019B108A}" type="presOf" srcId="{9BA11947-921B-424F-8AEF-3FE36BB3BF94}" destId="{08375F4F-E435-45D9-A9F7-C01AEAAAF7C8}" srcOrd="0" destOrd="0" presId="urn:microsoft.com/office/officeart/2005/8/layout/list1"/>
    <dgm:cxn modelId="{118417ED-534B-4D36-8325-6E645B35251A}" srcId="{9BB8C8C6-D06E-4B57-B45C-D8099C1C0EE3}" destId="{9BA11947-921B-424F-8AEF-3FE36BB3BF94}" srcOrd="0" destOrd="0" parTransId="{8125508E-B31E-44FE-9FB5-9248DC0C6D10}" sibTransId="{8F931446-3255-4750-9A4E-7D63BE42A71D}"/>
    <dgm:cxn modelId="{578DAEF0-A3FC-4CAB-BC39-D280581FBBC7}" type="presOf" srcId="{A41691A3-B3F5-4521-9B40-15AE5307577E}" destId="{F632EF7B-451E-48B8-BD63-FC3938A9C5B2}" srcOrd="0" destOrd="0" presId="urn:microsoft.com/office/officeart/2005/8/layout/list1"/>
    <dgm:cxn modelId="{E4D18DC8-7920-4702-8154-4FF97983BED1}" type="presParOf" srcId="{4FFDE888-B944-450D-9F6C-794E71BD6A3F}" destId="{EF8AA7EC-4D4F-45A6-8204-370F2CC24A6F}" srcOrd="0" destOrd="0" presId="urn:microsoft.com/office/officeart/2005/8/layout/list1"/>
    <dgm:cxn modelId="{82245B14-4E08-4B45-9B37-ABE46E60784A}" type="presParOf" srcId="{EF8AA7EC-4D4F-45A6-8204-370F2CC24A6F}" destId="{F632EF7B-451E-48B8-BD63-FC3938A9C5B2}" srcOrd="0" destOrd="0" presId="urn:microsoft.com/office/officeart/2005/8/layout/list1"/>
    <dgm:cxn modelId="{777BFDAD-74D6-4EF3-AFEB-F3B4994363AA}" type="presParOf" srcId="{EF8AA7EC-4D4F-45A6-8204-370F2CC24A6F}" destId="{AA6EE83E-1A5D-4268-A027-3FB0DF405ED4}" srcOrd="1" destOrd="0" presId="urn:microsoft.com/office/officeart/2005/8/layout/list1"/>
    <dgm:cxn modelId="{BE2FE3AA-ECE6-4103-B86F-B28757D6D8D9}" type="presParOf" srcId="{4FFDE888-B944-450D-9F6C-794E71BD6A3F}" destId="{7532AFAF-3EA5-4BEF-AC06-B49C59E1D9B8}" srcOrd="1" destOrd="0" presId="urn:microsoft.com/office/officeart/2005/8/layout/list1"/>
    <dgm:cxn modelId="{05B51F47-9153-47EC-8897-F928326F8AD1}" type="presParOf" srcId="{4FFDE888-B944-450D-9F6C-794E71BD6A3F}" destId="{D41075FA-440A-45E1-8BF4-1968B01EFB42}" srcOrd="2" destOrd="0" presId="urn:microsoft.com/office/officeart/2005/8/layout/list1"/>
    <dgm:cxn modelId="{752B60D4-2B90-480F-9D4A-1F839B3D774B}" type="presParOf" srcId="{4FFDE888-B944-450D-9F6C-794E71BD6A3F}" destId="{47D9C623-D91E-48C8-BA39-C82C06899BA6}" srcOrd="3" destOrd="0" presId="urn:microsoft.com/office/officeart/2005/8/layout/list1"/>
    <dgm:cxn modelId="{F9F959A7-A898-484D-981B-AA1DBFFBF87C}" type="presParOf" srcId="{4FFDE888-B944-450D-9F6C-794E71BD6A3F}" destId="{84294025-6275-4610-8D23-910EB4ED46B4}" srcOrd="4" destOrd="0" presId="urn:microsoft.com/office/officeart/2005/8/layout/list1"/>
    <dgm:cxn modelId="{7D12CAC6-6285-4556-9EE2-1B0C304D26E4}" type="presParOf" srcId="{84294025-6275-4610-8D23-910EB4ED46B4}" destId="{29E95ED9-1A65-4395-81E1-524DEC652982}" srcOrd="0" destOrd="0" presId="urn:microsoft.com/office/officeart/2005/8/layout/list1"/>
    <dgm:cxn modelId="{DE68682E-3208-4C7B-8931-E95ECE1D3A77}" type="presParOf" srcId="{84294025-6275-4610-8D23-910EB4ED46B4}" destId="{3E1F60D1-BF31-4745-8F46-CCD987A6C465}" srcOrd="1" destOrd="0" presId="urn:microsoft.com/office/officeart/2005/8/layout/list1"/>
    <dgm:cxn modelId="{CAD2BE24-026E-4986-822E-ED7EC3AF151C}" type="presParOf" srcId="{4FFDE888-B944-450D-9F6C-794E71BD6A3F}" destId="{768FE630-8217-4C43-B449-39EA1B28A8AE}" srcOrd="5" destOrd="0" presId="urn:microsoft.com/office/officeart/2005/8/layout/list1"/>
    <dgm:cxn modelId="{0C1901C6-3138-4E4E-B2CB-7EA4A95EB1F8}" type="presParOf" srcId="{4FFDE888-B944-450D-9F6C-794E71BD6A3F}" destId="{08375F4F-E435-45D9-A9F7-C01AEAAAF7C8}" srcOrd="6" destOrd="0" presId="urn:microsoft.com/office/officeart/2005/8/layout/list1"/>
    <dgm:cxn modelId="{461B6534-7A3C-474C-8FC9-42004BCBE092}" type="presParOf" srcId="{4FFDE888-B944-450D-9F6C-794E71BD6A3F}" destId="{92763B00-8C05-4A88-A5BB-2121F2FE4BC5}" srcOrd="7" destOrd="0" presId="urn:microsoft.com/office/officeart/2005/8/layout/list1"/>
    <dgm:cxn modelId="{85A9CF06-E732-4C35-A313-5193785DD9AE}" type="presParOf" srcId="{4FFDE888-B944-450D-9F6C-794E71BD6A3F}" destId="{96BB4CEE-E41B-4B42-BC4B-55CC1296E5EB}" srcOrd="8" destOrd="0" presId="urn:microsoft.com/office/officeart/2005/8/layout/list1"/>
    <dgm:cxn modelId="{66E0B7E3-2F13-478B-A6A9-15ECAEBB2CB4}" type="presParOf" srcId="{96BB4CEE-E41B-4B42-BC4B-55CC1296E5EB}" destId="{070B2021-77D0-4A59-8D39-86D3AF454F2E}" srcOrd="0" destOrd="0" presId="urn:microsoft.com/office/officeart/2005/8/layout/list1"/>
    <dgm:cxn modelId="{D5CB8729-DCCA-430C-8577-1D1F305174DF}" type="presParOf" srcId="{96BB4CEE-E41B-4B42-BC4B-55CC1296E5EB}" destId="{AEFFE146-294A-4787-BD1F-7D7741139DD3}" srcOrd="1" destOrd="0" presId="urn:microsoft.com/office/officeart/2005/8/layout/list1"/>
    <dgm:cxn modelId="{FA88B6F6-D188-4575-8A01-A1B82785AA85}" type="presParOf" srcId="{4FFDE888-B944-450D-9F6C-794E71BD6A3F}" destId="{F8967B5E-04CD-474E-A7BB-272AB89158E1}" srcOrd="9" destOrd="0" presId="urn:microsoft.com/office/officeart/2005/8/layout/list1"/>
    <dgm:cxn modelId="{DB443F59-EE7A-4F50-B1B9-E1F463C6E5EA}" type="presParOf" srcId="{4FFDE888-B944-450D-9F6C-794E71BD6A3F}" destId="{5328FB8B-8009-4B96-B8DB-5325FEB287D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075FA-440A-45E1-8BF4-1968B01EFB42}">
      <dsp:nvSpPr>
        <dsp:cNvPr id="0" name=""/>
        <dsp:cNvSpPr/>
      </dsp:nvSpPr>
      <dsp:spPr>
        <a:xfrm>
          <a:off x="0" y="434768"/>
          <a:ext cx="10058399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644" tIns="416560" rIns="78064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000" kern="1200" dirty="0"/>
            <a:t>Mere praktisk undervisning og valgfrihed til de ældste elever</a:t>
          </a:r>
        </a:p>
      </dsp:txBody>
      <dsp:txXfrm>
        <a:off x="0" y="434768"/>
        <a:ext cx="10058399" cy="850500"/>
      </dsp:txXfrm>
    </dsp:sp>
    <dsp:sp modelId="{AA6EE83E-1A5D-4268-A027-3FB0DF405ED4}">
      <dsp:nvSpPr>
        <dsp:cNvPr id="0" name=""/>
        <dsp:cNvSpPr/>
      </dsp:nvSpPr>
      <dsp:spPr>
        <a:xfrm>
          <a:off x="502920" y="139568"/>
          <a:ext cx="704088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/>
            <a:t>En mere varieret og motiverende undervisning</a:t>
          </a:r>
        </a:p>
      </dsp:txBody>
      <dsp:txXfrm>
        <a:off x="531741" y="168389"/>
        <a:ext cx="6983238" cy="532758"/>
      </dsp:txXfrm>
    </dsp:sp>
    <dsp:sp modelId="{08375F4F-E435-45D9-A9F7-C01AEAAAF7C8}">
      <dsp:nvSpPr>
        <dsp:cNvPr id="0" name=""/>
        <dsp:cNvSpPr/>
      </dsp:nvSpPr>
      <dsp:spPr>
        <a:xfrm>
          <a:off x="0" y="1688468"/>
          <a:ext cx="10058399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644" tIns="416560" rIns="78064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000" kern="1200" dirty="0"/>
            <a:t>Frisættelse af folkeskolen og mere indflydelse til skolebestyrelserne</a:t>
          </a:r>
        </a:p>
      </dsp:txBody>
      <dsp:txXfrm>
        <a:off x="0" y="1688468"/>
        <a:ext cx="10058399" cy="850500"/>
      </dsp:txXfrm>
    </dsp:sp>
    <dsp:sp modelId="{3E1F60D1-BF31-4745-8F46-CCD987A6C465}">
      <dsp:nvSpPr>
        <dsp:cNvPr id="0" name=""/>
        <dsp:cNvSpPr/>
      </dsp:nvSpPr>
      <dsp:spPr>
        <a:xfrm>
          <a:off x="502920" y="1393268"/>
          <a:ext cx="704088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/>
            <a:t>Frihed og større råderum lokalt </a:t>
          </a:r>
        </a:p>
      </dsp:txBody>
      <dsp:txXfrm>
        <a:off x="531741" y="1422089"/>
        <a:ext cx="6983238" cy="532758"/>
      </dsp:txXfrm>
    </dsp:sp>
    <dsp:sp modelId="{5328FB8B-8009-4B96-B8DB-5325FEB287DA}">
      <dsp:nvSpPr>
        <dsp:cNvPr id="0" name=""/>
        <dsp:cNvSpPr/>
      </dsp:nvSpPr>
      <dsp:spPr>
        <a:xfrm>
          <a:off x="0" y="2942168"/>
          <a:ext cx="10058399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644" tIns="416560" rIns="78064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000" kern="1200" dirty="0"/>
            <a:t>Ro og Rammer – nødvendigt for nogle, godt for alle</a:t>
          </a:r>
        </a:p>
      </dsp:txBody>
      <dsp:txXfrm>
        <a:off x="0" y="2942168"/>
        <a:ext cx="10058399" cy="850500"/>
      </dsp:txXfrm>
    </dsp:sp>
    <dsp:sp modelId="{AEFFE146-294A-4787-BD1F-7D7741139DD3}">
      <dsp:nvSpPr>
        <dsp:cNvPr id="0" name=""/>
        <dsp:cNvSpPr/>
      </dsp:nvSpPr>
      <dsp:spPr>
        <a:xfrm>
          <a:off x="502920" y="2646968"/>
          <a:ext cx="704088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/>
            <a:t>Skolen skal kunne mere for flere</a:t>
          </a:r>
        </a:p>
      </dsp:txBody>
      <dsp:txXfrm>
        <a:off x="531741" y="2675789"/>
        <a:ext cx="6983238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624DB-8339-4ECF-9F50-68662246C3C0}" type="datetimeFigureOut">
              <a:rPr lang="da-DK" smtClean="0"/>
              <a:t>20-01-2025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5AD0E-BBD1-466A-B23A-2B15718E23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1983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6D0ABE-FA86-4F72-86D5-AB91A072644E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2710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6D0ABE-FA86-4F72-86D5-AB91A072644E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2371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6D0ABE-FA86-4F72-86D5-AB91A072644E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736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61FD92-C15D-4129-8191-AFDB065467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50D71D-DEB6-448E-99CC-623BEF2BF0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E5B6582-FC47-4F7D-822A-2A7E371AA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0E4E-1C39-4AFF-BCBA-BA9BAE19E721}" type="datetimeFigureOut">
              <a:rPr lang="da-DK" smtClean="0"/>
              <a:t>20-01-2025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EBBC8E7-C17A-4BC2-BAED-FADCD3F87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80C3984-E5D1-49D6-901E-5F87C7E7A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BF0F-9074-4A6C-8BD9-D7948334FB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2504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4C7CFF-539D-4597-8CEA-52C90ADF7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4A63073-C763-49FB-B72A-03BF15DAE8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BACDE4B-0B11-4F04-A0DC-346F8C8F7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0E4E-1C39-4AFF-BCBA-BA9BAE19E721}" type="datetimeFigureOut">
              <a:rPr lang="da-DK" smtClean="0"/>
              <a:t>20-01-2025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B5E975A-E798-4813-BC02-9DFD7CD8F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87ABB8E-CFB6-4E8E-8160-B682EED0D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BF0F-9074-4A6C-8BD9-D7948334FB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9025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F51DE0A-C936-4FB1-B031-C9CFCBF8E1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13A7FF0-1087-42F4-91BF-07C9A27FA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5DC16F1-5DDF-4893-BA08-6DAE001B9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0E4E-1C39-4AFF-BCBA-BA9BAE19E721}" type="datetimeFigureOut">
              <a:rPr lang="da-DK" smtClean="0"/>
              <a:t>20-01-2025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D8BA6C5-3362-4685-80AD-114E9D73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AF4147A-5E4C-465F-A3F3-497BB8F5E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BF0F-9074-4A6C-8BD9-D7948334FB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0838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160EA64-D806-43AC-9DF2-F8C432F32B4C}" type="datetimeFigureOut">
              <a:rPr lang="en-US" smtClean="0"/>
              <a:t>1/20/2025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65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710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60EA64-D806-43AC-9DF2-F8C432F32B4C}" type="datetimeFigureOut">
              <a:rPr lang="en-US" smtClean="0"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078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442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98668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71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021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1/20/2025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9934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6C58A9-54BD-44B0-AB51-31517A444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806B172-0376-4CBC-A4E2-6D016B43D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DA320A0-7868-42F2-B5DB-E0B676970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0E4E-1C39-4AFF-BCBA-BA9BAE19E721}" type="datetimeFigureOut">
              <a:rPr lang="da-DK" smtClean="0"/>
              <a:t>20-01-2025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82D86FC-43EF-48D4-B7A0-297EA2D41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E1B4DDA-2AED-4772-B10E-571178F6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BF0F-9074-4A6C-8BD9-D7948334FB14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D493404D-6DC0-4C1F-B873-8CB8C15C86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7167" y="6175376"/>
            <a:ext cx="1888608" cy="532964"/>
          </a:xfrm>
          <a:prstGeom prst="rect">
            <a:avLst/>
          </a:prstGeom>
        </p:spPr>
      </p:pic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06A5C02C-A899-4534-8382-C5AC82499EF0}"/>
              </a:ext>
            </a:extLst>
          </p:cNvPr>
          <p:cNvCxnSpPr/>
          <p:nvPr userDrawn="1"/>
        </p:nvCxnSpPr>
        <p:spPr>
          <a:xfrm>
            <a:off x="0" y="6615592"/>
            <a:ext cx="9942990" cy="0"/>
          </a:xfrm>
          <a:prstGeom prst="line">
            <a:avLst/>
          </a:prstGeom>
          <a:ln w="28575">
            <a:solidFill>
              <a:srgbClr val="D61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E05A738F-1914-43AD-AEAB-D00EB428881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524067" y="6610382"/>
            <a:ext cx="1667933" cy="0"/>
          </a:xfrm>
          <a:prstGeom prst="line">
            <a:avLst/>
          </a:prstGeom>
          <a:ln w="28575">
            <a:solidFill>
              <a:srgbClr val="D61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525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85085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454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830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E88DBC-1B0A-C423-A287-1B88B88B0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25901FA-C542-1753-A4ED-D86DC92713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FA0D898-76EF-7CBB-F9B1-4F77752C4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721BF-5AEA-4556-97E2-222F93D9CC4D}" type="datetimeFigureOut">
              <a:rPr lang="da-DK" smtClean="0"/>
              <a:t>20-01-2025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3E66175-DBCC-D5A1-009B-E1B48EF22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F89521A-5074-F01C-E8D8-FDC224AA1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8812-0669-4915-AEC0-C8F155093D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50873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2601DF-C1F0-A4DD-8C97-25E1FBD20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6533FE8-517D-A72F-6D57-AE091F919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4F1364B-FE0C-F227-F886-73FBF6F45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721BF-5AEA-4556-97E2-222F93D9CC4D}" type="datetimeFigureOut">
              <a:rPr lang="da-DK" smtClean="0"/>
              <a:t>20-01-2025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BCB3A53-6B06-D866-6A8D-74FFC6964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35B707C-B320-45E3-0609-A5CB096D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8812-0669-4915-AEC0-C8F155093D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8906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2A13F9-0EEF-AC58-AA8E-98C1BB5FA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A5315A8-A8C8-A36D-0A51-D3C1A18F5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71CE598-ABBE-4442-2F93-6EAC02B6A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721BF-5AEA-4556-97E2-222F93D9CC4D}" type="datetimeFigureOut">
              <a:rPr lang="da-DK" smtClean="0"/>
              <a:t>20-01-2025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1D8EDA5-084E-D849-62E7-3BF5FDD49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C250F5D-7212-290E-C317-F93E14F2A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8812-0669-4915-AEC0-C8F155093D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9744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8E9843-0F6E-C35C-B541-7F59ADDCD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6E3032F-38AA-5E23-795F-B27FD0722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C2453B2-3AC1-4804-7387-994204F1DC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07D5CC3-E19F-F7EE-270D-3E098F26D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721BF-5AEA-4556-97E2-222F93D9CC4D}" type="datetimeFigureOut">
              <a:rPr lang="da-DK" smtClean="0"/>
              <a:t>20-01-2025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185571F-E360-0386-5421-333DBFD99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681B037-B448-80A2-7670-F42A8EF07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8812-0669-4915-AEC0-C8F155093D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13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412237-F920-07DB-F205-B00D3F41E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9C06ABB-374A-F01B-AB05-23345B40B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8A68B66-B7BB-1D86-6FDF-0A265E4E4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D0C4828-0B7A-59C0-078C-13A8C8537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B2B6A4F9-9CFC-74CC-0F3D-8064D3FCDD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5A7ED852-A304-1186-1B01-D62FB1E6C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721BF-5AEA-4556-97E2-222F93D9CC4D}" type="datetimeFigureOut">
              <a:rPr lang="da-DK" smtClean="0"/>
              <a:t>20-01-2025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6F999F53-BC96-9783-0F1A-69B2274DC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0C8C342C-0FD1-1FB2-57C8-AB424B475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8812-0669-4915-AEC0-C8F155093D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47652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6219EC-BC07-52AD-683A-07CE79EDC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DC3B7BD-2E1E-14E9-CA2B-754E7C278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721BF-5AEA-4556-97E2-222F93D9CC4D}" type="datetimeFigureOut">
              <a:rPr lang="da-DK" smtClean="0"/>
              <a:t>20-01-2025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92C153F-B21E-09B4-A227-A5120DEBE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6C9C7B3-80EC-77BD-A4E8-82FB63A9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8812-0669-4915-AEC0-C8F155093D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98073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7D78BD3-72BB-2E20-EA5C-CDF457608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721BF-5AEA-4556-97E2-222F93D9CC4D}" type="datetimeFigureOut">
              <a:rPr lang="da-DK" smtClean="0"/>
              <a:t>20-01-2025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BA72AB4B-A79C-8C4B-8A78-A46946AEA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9A29D97-3AFC-6D60-B04C-C3A011A00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8812-0669-4915-AEC0-C8F155093D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104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E568C4-FCD8-4417-AF72-AFB89F504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2B0B5EC-9855-4F74-824B-3FD20D4D1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5FD3C0E-F9EC-46CC-9CDA-73F4543B8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0E4E-1C39-4AFF-BCBA-BA9BAE19E721}" type="datetimeFigureOut">
              <a:rPr lang="da-DK" smtClean="0"/>
              <a:t>20-01-2025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2FF2A17-BE39-4688-9887-9DCF901BD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AEDB05C-AABF-40AA-A62E-F6ED91E4A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BF0F-9074-4A6C-8BD9-D7948334FB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31830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E7415C-9338-8844-CFA6-C86C702B0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9F67D4-EC70-4BA3-FC19-37745F34D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9C7134F-CBA5-3B9C-FACA-0C971094D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D9DF855-0A2F-33B0-2B23-122541449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721BF-5AEA-4556-97E2-222F93D9CC4D}" type="datetimeFigureOut">
              <a:rPr lang="da-DK" smtClean="0"/>
              <a:t>20-01-2025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320CCC4-1A11-C93B-B1B9-366127099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96468C9-AE40-3876-E661-45821D8B2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8812-0669-4915-AEC0-C8F155093D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0749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FE6797-7D87-A458-2C1E-E0C5E2B32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30411A0D-8A11-1330-57C4-2E9296FBF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7EF7687-2E7E-C968-1315-48E138C32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4F41B27-A284-79AB-300C-B846A7C12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721BF-5AEA-4556-97E2-222F93D9CC4D}" type="datetimeFigureOut">
              <a:rPr lang="da-DK" smtClean="0"/>
              <a:t>20-01-2025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8C18500-F60F-9D70-2EB9-A239B2A6D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67A7195-6D93-341D-CA3B-131E54CD2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8812-0669-4915-AEC0-C8F155093D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78175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BC71F6-81FE-6230-E1F6-50316476E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2FA9407-8792-698C-8193-2AF306BA0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CF9F4E8-8952-DD36-10D2-567C7C615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721BF-5AEA-4556-97E2-222F93D9CC4D}" type="datetimeFigureOut">
              <a:rPr lang="da-DK" smtClean="0"/>
              <a:t>20-01-2025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B16C5E3-F123-F7FB-DFFE-2F99F9DEC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F214B49-C731-A88E-FAB9-A8F253582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8812-0669-4915-AEC0-C8F155093D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78126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92DB498-0AF6-313E-6EE5-B5AE803050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A7DA05C-C81C-93C8-F4E5-1C99885D6E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30B7DFC-A12A-9FFD-BD42-55280523B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721BF-5AEA-4556-97E2-222F93D9CC4D}" type="datetimeFigureOut">
              <a:rPr lang="da-DK" smtClean="0"/>
              <a:t>20-01-2025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5DC6479-D515-7A69-A7E5-8A94FA27E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90291FF-2A41-ED05-FE68-33F3FB8D1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8812-0669-4915-AEC0-C8F155093D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0145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EDFA5F-4131-44B6-A907-4EC45C071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92ED650-4916-4AB2-80FD-652A8851C9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951A6C8-EAD9-4382-8455-E547B4563F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CCFE479-DCC0-4EAC-B33D-1B2EC6664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0E4E-1C39-4AFF-BCBA-BA9BAE19E721}" type="datetimeFigureOut">
              <a:rPr lang="da-DK" smtClean="0"/>
              <a:t>20-01-2025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91710A9-9250-45B2-B4AC-5BD078048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E5EE177-54E3-4971-BCA1-C1F6AA3EE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BF0F-9074-4A6C-8BD9-D7948334FB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0318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2DEAA3-409C-41ED-8FDB-C2B643674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1B18C8E-8402-4947-9921-13BFE4F80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7A3695C-74AC-4A92-9B8C-98C665B1F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E6D25EB-BE9A-4449-943F-890C47A9E7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7D9AC24-3D20-4D85-B026-6468A4587F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0D4FBAFD-0CF6-487A-89DA-60D0D540A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0E4E-1C39-4AFF-BCBA-BA9BAE19E721}" type="datetimeFigureOut">
              <a:rPr lang="da-DK" smtClean="0"/>
              <a:t>20-01-2025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0219956-23CE-44FC-BA97-7E393F0FC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572DE585-B8DF-4656-96C2-96FB1D94E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BF0F-9074-4A6C-8BD9-D7948334FB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5270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CCB21A-A00D-4AA8-8524-C3529E3EF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0EDF5F3-4A9E-4756-8BB6-2695F37FC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0E4E-1C39-4AFF-BCBA-BA9BAE19E721}" type="datetimeFigureOut">
              <a:rPr lang="da-DK" smtClean="0"/>
              <a:t>20-01-2025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B5E8C20-4078-4258-B6B7-7EE4831E7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662D248-05FC-4AA7-A8C3-433D5FE32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BF0F-9074-4A6C-8BD9-D7948334FB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171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69EBDAB5-711F-4C02-A91A-24C8A7444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0E4E-1C39-4AFF-BCBA-BA9BAE19E721}" type="datetimeFigureOut">
              <a:rPr lang="da-DK" smtClean="0"/>
              <a:t>20-01-2025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F1CB4B5-E024-4C10-A6C1-99F533804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52095A5-6C52-4FB5-8D30-30C8BBB53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BF0F-9074-4A6C-8BD9-D7948334FB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5775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A0E6A8-B773-4145-9EEA-C6DAD09FA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87E3FD8-063E-462B-AFB8-AFAE40D5A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DFE026E-2A82-4EBC-93EB-B5909A76B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3A5590F-C0B4-426B-B1A4-C55C87391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0E4E-1C39-4AFF-BCBA-BA9BAE19E721}" type="datetimeFigureOut">
              <a:rPr lang="da-DK" smtClean="0"/>
              <a:t>20-01-2025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0CD8FBE-8975-422A-AD89-1B1AC78BD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0D45A04-B2BE-435A-9E16-4A8C318DB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BF0F-9074-4A6C-8BD9-D7948334FB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3017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9614F7-F60D-4CEF-AAF3-CC5A5E37D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479B7250-E9E0-406C-8D95-33813C61FE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8E8D22E-5736-4B07-B4B6-71FE0F1A05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C43528B-F9E3-4F66-B3CC-A52562162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0E4E-1C39-4AFF-BCBA-BA9BAE19E721}" type="datetimeFigureOut">
              <a:rPr lang="da-DK" smtClean="0"/>
              <a:t>20-01-2025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D862F40-9D7A-4D74-9262-4A4A9EEE1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65A3305-2153-4892-B062-E7CF584C0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BF0F-9074-4A6C-8BD9-D7948334FB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6146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1C1E12F-13CD-4155-AF1F-390D153A1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2417766-F037-47AA-B46A-4A70A80AE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24AB1A8-6853-4812-8C0E-82E38B76C4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F0E4E-1C39-4AFF-BCBA-BA9BAE19E721}" type="datetimeFigureOut">
              <a:rPr lang="da-DK" smtClean="0"/>
              <a:t>20-01-2025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FA931EE-7A3C-4CD0-AC6D-56B755A1B7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1B5573A-6104-40AA-9BFE-7FED15EE4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0BF0F-9074-4A6C-8BD9-D7948334FB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6105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437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64A87C4-3CC3-9C3F-34B1-24E04D91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96EFB3E-B2B3-3CB4-9C7C-F460B2D38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015DF05-FE39-7DB2-C0C3-EE3F888F33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721BF-5AEA-4556-97E2-222F93D9CC4D}" type="datetimeFigureOut">
              <a:rPr lang="da-DK" smtClean="0"/>
              <a:t>20-01-2025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E4C79C4-CF9E-FDA5-AF13-C5A49960B3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6FC111D-0BCE-ABE7-FF43-FE9E99BA0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78812-0669-4915-AEC0-C8F155093D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8489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kast-brande.dk/borger/boern-og-unge/skole-og-sfo/entreprenoerskabsskole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1D4B86FD-5C50-492A-9F62-B7C0E4BFA28E}"/>
              </a:ext>
            </a:extLst>
          </p:cNvPr>
          <p:cNvSpPr/>
          <p:nvPr/>
        </p:nvSpPr>
        <p:spPr>
          <a:xfrm flipV="1">
            <a:off x="8584601" y="570155"/>
            <a:ext cx="1646817" cy="25204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0D40815-B307-4A25-9D4C-59F08CEC2B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>
                <a:solidFill>
                  <a:schemeClr val="tx2"/>
                </a:solidFill>
              </a:rPr>
              <a:t>Samarbejdsforum</a:t>
            </a:r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F028B3D-7B5A-4AA9-8BC5-296B76AB79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Entreprenørskabsskolen </a:t>
            </a:r>
          </a:p>
          <a:p>
            <a:r>
              <a:rPr lang="da-DK" dirty="0"/>
              <a:t>21. Januar 2025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B84BB836-18F4-4DA5-A5F4-77F39D396F33}"/>
              </a:ext>
            </a:extLst>
          </p:cNvPr>
          <p:cNvGrpSpPr/>
          <p:nvPr/>
        </p:nvGrpSpPr>
        <p:grpSpPr>
          <a:xfrm>
            <a:off x="9502811" y="100238"/>
            <a:ext cx="2459851" cy="2387600"/>
            <a:chOff x="0" y="0"/>
            <a:chExt cx="1456313" cy="1350420"/>
          </a:xfrm>
        </p:grpSpPr>
        <p:sp>
          <p:nvSpPr>
            <p:cNvPr id="11" name="Tekstfelt 4">
              <a:extLst>
                <a:ext uri="{FF2B5EF4-FFF2-40B4-BE49-F238E27FC236}">
                  <a16:creationId xmlns:a16="http://schemas.microsoft.com/office/drawing/2014/main" id="{316A92B6-487C-488A-9732-8C945BB8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0" y="1084139"/>
              <a:ext cx="1456313" cy="266281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da-DK" sz="800">
                  <a:effectLst/>
                  <a:latin typeface="Berlin Sans FB" panose="020E0602020502020306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Entreprenørskabsskolen</a:t>
              </a:r>
              <a:endParaRPr lang="da-DK" sz="1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Billede 11" descr="Logo for entreprnørskabsskolen">
              <a:extLst>
                <a:ext uri="{FF2B5EF4-FFF2-40B4-BE49-F238E27FC236}">
                  <a16:creationId xmlns:a16="http://schemas.microsoft.com/office/drawing/2014/main" id="{CC95926C-75D1-443C-BA32-1E0A2BB606F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07" y="0"/>
              <a:ext cx="1230630" cy="12306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8351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568F1-9832-4E1E-8F96-DD61EE4A2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Formålet med juniormesterlære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29DA5CD-58DB-4C5C-B906-859368F29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Sikre mere </a:t>
            </a:r>
            <a:r>
              <a:rPr kumimoji="0" lang="da-DK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varierende undervisningsforløb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, </a:t>
            </a:r>
          </a:p>
          <a:p>
            <a:pPr marL="0" indent="0" algn="ctr">
              <a:buNone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hvor eleverne har mulighed for at vælge en </a:t>
            </a:r>
            <a:r>
              <a:rPr kumimoji="0" lang="da-DK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alternativ afslutning på folkeskolen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. </a:t>
            </a:r>
          </a:p>
          <a:p>
            <a:pPr marL="0" indent="0">
              <a:buNone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209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5FE2F2-93F6-4510-81C7-EC4C5B0B4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Rammerne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FC42F0B-BA57-4E7D-BA84-DFDAB4B5D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Kommunen er forpligtet til at oprette et tilbud i 8. og 9. klasse. </a:t>
            </a: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Retskrav pr. 1. august for alle elever (med forældresamtykke) inkl. elever i specialtilbud.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Eleverne skal tilknyttes en virksomhed </a:t>
            </a: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eller</a:t>
            </a: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 praktiske undervisningsforløb på en erhvervsuddannelse, FGU-institution eller den kommunale ungdomsskole i 1-2 dage om ugen i et praktik forløb (op til 2/5-dele af tiden)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Kommunen skal stille evt. praktiske undervisningsforløb til rådighed. Forældre og elev er selv forpligtede på at finde evt. praktikplads.</a:t>
            </a: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Fleksibilitet for kommunerne til at planlægge tilbuddet efter lokale hensyn.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Kommunalbestyrelsen kan beslutte at samle eleverne i en klasse</a:t>
            </a:r>
            <a:r>
              <a:rPr lang="da-DK" sz="2000" dirty="0">
                <a:solidFill>
                  <a:prstClr val="black"/>
                </a:solidFill>
                <a:cs typeface="Arial" panose="020B0604020202020204" pitchFamily="34" charset="0"/>
              </a:rPr>
              <a:t>, der kan også oprettes klyngeklasser eller tilbud på alle overbygningsskoler. </a:t>
            </a: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53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BD8759-1739-452A-B9FC-63827C3A8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Erhvervspraktik for alle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6A3EB26-7E4D-4970-85DD-41A060A6BF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6838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20E17F-77D2-421D-9411-BFB983955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Rammerne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578BA96-CF2C-437C-8B8F-5AE81A86A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sz="2800" dirty="0">
                <a:effectLst/>
              </a:rPr>
              <a:t>Skolerne skal etablere obligatorisk erhvervspraktik i enten 7.- 8. eller 9. klasse.</a:t>
            </a:r>
          </a:p>
          <a:p>
            <a:r>
              <a:rPr lang="da-DK" sz="2800" b="0" dirty="0">
                <a:solidFill>
                  <a:schemeClr val="tx1"/>
                </a:solidFill>
                <a:effectLst/>
              </a:rPr>
              <a:t>Indsatsen tilrettelægges på den enkelte skole i Ikast-Brande Kommune. </a:t>
            </a:r>
          </a:p>
          <a:p>
            <a:r>
              <a:rPr lang="da-DK" sz="2800" dirty="0"/>
              <a:t>Forældrene er behjælpelige med at finde praktikplads til deres barn.</a:t>
            </a:r>
          </a:p>
          <a:p>
            <a:r>
              <a:rPr lang="da-DK" sz="2800" dirty="0"/>
              <a:t>Skoleafdelingen</a:t>
            </a:r>
            <a:r>
              <a:rPr lang="da-DK" sz="2800" b="0" dirty="0">
                <a:solidFill>
                  <a:schemeClr val="tx1"/>
                </a:solidFill>
                <a:effectLst/>
              </a:rPr>
              <a:t> udarbejdes guidende materiale, faciliteres et samarbejde med UU samt er behjælpelig med at lave en kommunal årsplan for erhvervspraktik. </a:t>
            </a:r>
            <a:endParaRPr lang="da-DK" sz="2800" b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sz="1800" dirty="0">
              <a:effectLst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87023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5A6386-91D0-4718-96D8-6C2798203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Gruppedrøftelse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541C51C-EC86-4D03-A905-F68E2EB9C8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7504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89FEF9-2BB1-4C23-B89F-032117B1F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Proces for gruppedrøftelse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8651519-608A-46AB-AFAC-E44A4B84A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2103120"/>
            <a:ext cx="10221589" cy="4338140"/>
          </a:xfrm>
        </p:spPr>
        <p:txBody>
          <a:bodyPr>
            <a:normAutofit fontScale="92500" lnSpcReduction="20000"/>
          </a:bodyPr>
          <a:lstStyle/>
          <a:p>
            <a:r>
              <a:rPr lang="da-DK" dirty="0"/>
              <a:t>Bordet er opdelt i x grupper af 3 til 4 personer.</a:t>
            </a:r>
          </a:p>
          <a:p>
            <a:endParaRPr lang="da-DK" dirty="0"/>
          </a:p>
          <a:p>
            <a:r>
              <a:rPr lang="da-DK" b="1" dirty="0"/>
              <a:t>Gruppe 1 og 2 </a:t>
            </a:r>
            <a:r>
              <a:rPr lang="da-DK" dirty="0"/>
              <a:t>drøfter følgende spørgsmål:</a:t>
            </a:r>
          </a:p>
          <a:p>
            <a:pPr lvl="1">
              <a:lnSpc>
                <a:spcPct val="120000"/>
              </a:lnSpc>
            </a:pPr>
            <a:r>
              <a:rPr lang="da-DK" dirty="0"/>
              <a:t>Er der medlemmer af </a:t>
            </a:r>
            <a:r>
              <a:rPr lang="da-DK" dirty="0" err="1"/>
              <a:t>samarbejdsforum</a:t>
            </a:r>
            <a:r>
              <a:rPr lang="da-DK" dirty="0"/>
              <a:t> eller andre uden for skolen, som kunne spille en rolle ift. planlægning, gennemførsel, evaluering eller udbredelse af </a:t>
            </a:r>
            <a:r>
              <a:rPr lang="da-DK" u="sng" dirty="0"/>
              <a:t>juniormesterlære</a:t>
            </a:r>
            <a:r>
              <a:rPr lang="da-DK" dirty="0"/>
              <a:t>?</a:t>
            </a:r>
          </a:p>
          <a:p>
            <a:pPr lvl="1"/>
            <a:endParaRPr lang="da-DK" dirty="0"/>
          </a:p>
          <a:p>
            <a:r>
              <a:rPr lang="da-DK" b="1" dirty="0"/>
              <a:t>Gruppe 3 og 4 </a:t>
            </a:r>
            <a:r>
              <a:rPr lang="da-DK" dirty="0"/>
              <a:t>drøfter følgende spørgsmål:</a:t>
            </a:r>
          </a:p>
          <a:p>
            <a:pPr lvl="1">
              <a:lnSpc>
                <a:spcPct val="120000"/>
              </a:lnSpc>
            </a:pPr>
            <a:r>
              <a:rPr lang="da-DK" dirty="0"/>
              <a:t>Er der medlemmer af </a:t>
            </a:r>
            <a:r>
              <a:rPr lang="da-DK" dirty="0" err="1"/>
              <a:t>samarbejdsforum</a:t>
            </a:r>
            <a:r>
              <a:rPr lang="da-DK" dirty="0"/>
              <a:t> eller andre uden for skolen, som kunne spille en rolle ift. planlægning, gennemførsel, evaluering eller udbredelse af </a:t>
            </a:r>
            <a:r>
              <a:rPr lang="da-DK" u="sng" dirty="0"/>
              <a:t>erhvervspraktik for alle</a:t>
            </a:r>
            <a:r>
              <a:rPr lang="da-DK" dirty="0"/>
              <a:t>?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b="1" dirty="0"/>
              <a:t>Gruppearbejde -10 min: </a:t>
            </a:r>
            <a:r>
              <a:rPr lang="da-DK" dirty="0"/>
              <a:t>Hver gruppe skriver mellem 2-3 post-</a:t>
            </a:r>
            <a:r>
              <a:rPr lang="da-DK" dirty="0" err="1"/>
              <a:t>its</a:t>
            </a:r>
            <a:r>
              <a:rPr lang="da-DK" dirty="0"/>
              <a:t> med deres svar. 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b="1" dirty="0"/>
              <a:t>Afslutning i plenum - 6 min:  </a:t>
            </a:r>
          </a:p>
          <a:p>
            <a:pPr lvl="1"/>
            <a:r>
              <a:rPr lang="da-DK" dirty="0"/>
              <a:t>Gruppen læser deres post-</a:t>
            </a:r>
            <a:r>
              <a:rPr lang="da-DK" dirty="0" err="1"/>
              <a:t>its</a:t>
            </a:r>
            <a:r>
              <a:rPr lang="da-DK" dirty="0"/>
              <a:t> højt i plenum. Der må ikke kommenteres på svarene. Svarene sendes ud sammen med referatet fra dagens møde til inspiration og reflektion.</a:t>
            </a:r>
          </a:p>
        </p:txBody>
      </p:sp>
    </p:spTree>
    <p:extLst>
      <p:ext uri="{BB962C8B-B14F-4D97-AF65-F5344CB8AC3E}">
        <p14:creationId xmlns:p14="http://schemas.microsoft.com/office/powerpoint/2010/main" val="2667381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B9670B-5792-4D08-A390-7F3A7F5F3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Gruppearbejde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2992D79-84FC-40C4-A857-3F8DD1F96A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0744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84736E-CF08-4371-8501-FD314C37F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Opsamling i plenum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80B644A-A4ED-4106-8436-5904E42BF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Gruppe 1 - Juniormesterlære</a:t>
            </a:r>
          </a:p>
          <a:p>
            <a:r>
              <a:rPr lang="da-DK" dirty="0"/>
              <a:t>Gruppe 2 - Juniormesterlære</a:t>
            </a:r>
          </a:p>
          <a:p>
            <a:r>
              <a:rPr lang="da-DK" dirty="0"/>
              <a:t>Gruppe 3 - Erhvervspraktik for alle</a:t>
            </a:r>
          </a:p>
          <a:p>
            <a:r>
              <a:rPr lang="da-DK" dirty="0"/>
              <a:t>Gruppe 4 - Erhvervspraktik for alle</a:t>
            </a:r>
          </a:p>
          <a:p>
            <a:endParaRPr lang="da-DK" dirty="0"/>
          </a:p>
          <a:p>
            <a:pPr marL="0" indent="0" algn="ctr">
              <a:buNone/>
            </a:pPr>
            <a:r>
              <a:rPr lang="da-DK" b="1" i="1" dirty="0">
                <a:solidFill>
                  <a:schemeClr val="accent2">
                    <a:lumMod val="75000"/>
                  </a:schemeClr>
                </a:solidFill>
              </a:rPr>
              <a:t>Husk</a:t>
            </a:r>
          </a:p>
          <a:p>
            <a:pPr marL="0" indent="0" algn="ctr">
              <a:buNone/>
            </a:pPr>
            <a:r>
              <a:rPr lang="da-DK" b="1" i="1" dirty="0">
                <a:solidFill>
                  <a:schemeClr val="accent2">
                    <a:lumMod val="75000"/>
                  </a:schemeClr>
                </a:solidFill>
              </a:rPr>
              <a:t>Det er kun indholdet på jeres post-</a:t>
            </a:r>
            <a:r>
              <a:rPr lang="da-DK" b="1" i="1" dirty="0" err="1">
                <a:solidFill>
                  <a:schemeClr val="accent2">
                    <a:lumMod val="75000"/>
                  </a:schemeClr>
                </a:solidFill>
              </a:rPr>
              <a:t>its</a:t>
            </a:r>
            <a:r>
              <a:rPr lang="da-DK" b="1" i="1" dirty="0">
                <a:solidFill>
                  <a:schemeClr val="accent2">
                    <a:lumMod val="75000"/>
                  </a:schemeClr>
                </a:solidFill>
              </a:rPr>
              <a:t>, der skal formidles i plenum</a:t>
            </a:r>
          </a:p>
          <a:p>
            <a:pPr marL="0" indent="0" algn="ctr">
              <a:buNone/>
            </a:pPr>
            <a:r>
              <a:rPr lang="da-DK" b="1" i="1" dirty="0">
                <a:solidFill>
                  <a:schemeClr val="accent2">
                    <a:lumMod val="75000"/>
                  </a:schemeClr>
                </a:solidFill>
              </a:rPr>
              <a:t>Der må ikke kommenteres på indholdet.</a:t>
            </a:r>
          </a:p>
        </p:txBody>
      </p:sp>
    </p:spTree>
    <p:extLst>
      <p:ext uri="{BB962C8B-B14F-4D97-AF65-F5344CB8AC3E}">
        <p14:creationId xmlns:p14="http://schemas.microsoft.com/office/powerpoint/2010/main" val="90279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D62C6E-94AC-45A0-B662-208C703BDB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>
                <a:solidFill>
                  <a:schemeClr val="tx2"/>
                </a:solidFill>
              </a:rPr>
              <a:t>Praksisfaglighed hos FGU</a:t>
            </a:r>
          </a:p>
        </p:txBody>
      </p:sp>
      <p:sp>
        <p:nvSpPr>
          <p:cNvPr id="4" name="Undertitel 3">
            <a:extLst>
              <a:ext uri="{FF2B5EF4-FFF2-40B4-BE49-F238E27FC236}">
                <a16:creationId xmlns:a16="http://schemas.microsoft.com/office/drawing/2014/main" id="{DB3820FE-4F8D-4380-A10E-76F29487A7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v/ Stine Aaen</a:t>
            </a:r>
          </a:p>
        </p:txBody>
      </p:sp>
    </p:spTree>
    <p:extLst>
      <p:ext uri="{BB962C8B-B14F-4D97-AF65-F5344CB8AC3E}">
        <p14:creationId xmlns:p14="http://schemas.microsoft.com/office/powerpoint/2010/main" val="2682375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A818735-B37B-8B87-B9AD-DC600B3B6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0" y="561975"/>
            <a:ext cx="5619750" cy="2000250"/>
          </a:xfrm>
        </p:spPr>
        <p:txBody>
          <a:bodyPr>
            <a:normAutofit fontScale="90000"/>
          </a:bodyPr>
          <a:lstStyle/>
          <a:p>
            <a:br>
              <a:rPr lang="da-DK" dirty="0">
                <a:solidFill>
                  <a:srgbClr val="00B050"/>
                </a:solidFill>
              </a:rPr>
            </a:br>
            <a:br>
              <a:rPr lang="da-DK" dirty="0">
                <a:solidFill>
                  <a:srgbClr val="00B050"/>
                </a:solidFill>
              </a:rPr>
            </a:br>
            <a:br>
              <a:rPr lang="da-DK" dirty="0">
                <a:solidFill>
                  <a:srgbClr val="00B050"/>
                </a:solidFill>
              </a:rPr>
            </a:br>
            <a:endParaRPr lang="da-DK" sz="5300" dirty="0">
              <a:solidFill>
                <a:srgbClr val="00B050"/>
              </a:solidFill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34FCBE0-54EE-7ED2-DE01-5FAAD624C4F3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1353799" y="319088"/>
            <a:ext cx="200026" cy="1462087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endParaRPr lang="da-DK" dirty="0"/>
          </a:p>
          <a:p>
            <a:pPr lvl="1"/>
            <a:endParaRPr lang="da-DK" dirty="0"/>
          </a:p>
        </p:txBody>
      </p:sp>
      <p:pic>
        <p:nvPicPr>
          <p:cNvPr id="4" name="Billede 3" descr="Billedresultat for logo fgu midt vest">
            <a:extLst>
              <a:ext uri="{FF2B5EF4-FFF2-40B4-BE49-F238E27FC236}">
                <a16:creationId xmlns:a16="http://schemas.microsoft.com/office/drawing/2014/main" id="{CD13D7E9-CB74-CF98-0B09-B1EFAA50F38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770" y="5607435"/>
            <a:ext cx="901700" cy="9017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7346B102-22CE-7433-B86D-4EED543B61EC}"/>
              </a:ext>
            </a:extLst>
          </p:cNvPr>
          <p:cNvSpPr txBox="1"/>
          <p:nvPr/>
        </p:nvSpPr>
        <p:spPr>
          <a:xfrm>
            <a:off x="4400550" y="475426"/>
            <a:ext cx="6784555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FDF5ED93-866A-A971-A24D-E18CBB0F8CB8}"/>
              </a:ext>
            </a:extLst>
          </p:cNvPr>
          <p:cNvSpPr txBox="1"/>
          <p:nvPr/>
        </p:nvSpPr>
        <p:spPr>
          <a:xfrm>
            <a:off x="5367646" y="1265541"/>
            <a:ext cx="60479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Praksisfaglighed FGU</a:t>
            </a:r>
          </a:p>
        </p:txBody>
      </p:sp>
      <p:pic>
        <p:nvPicPr>
          <p:cNvPr id="7" name="Billede 6" descr="Et billede, der indeholder tøj, person, rullestol, stol&#10;&#10;Automatisk genereret beskrivelse">
            <a:extLst>
              <a:ext uri="{FF2B5EF4-FFF2-40B4-BE49-F238E27FC236}">
                <a16:creationId xmlns:a16="http://schemas.microsoft.com/office/drawing/2014/main" id="{77785CD5-DF82-E820-16B6-8A8FC36C74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86" y="1050131"/>
            <a:ext cx="1984791" cy="2480990"/>
          </a:xfrm>
          <a:prstGeom prst="rect">
            <a:avLst/>
          </a:prstGeom>
        </p:spPr>
      </p:pic>
      <p:pic>
        <p:nvPicPr>
          <p:cNvPr id="2052" name="Picture 4" descr="Kan være et billede af 3 personer">
            <a:extLst>
              <a:ext uri="{FF2B5EF4-FFF2-40B4-BE49-F238E27FC236}">
                <a16:creationId xmlns:a16="http://schemas.microsoft.com/office/drawing/2014/main" id="{E84856CB-4F4F-A231-9F39-FE5B5CB2C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819" y="2884785"/>
            <a:ext cx="1984791" cy="248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259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4267AE-5191-46DD-B5E0-7107FDCAA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tx2"/>
                </a:solidFill>
              </a:rPr>
              <a:t>Program</a:t>
            </a:r>
          </a:p>
        </p:txBody>
      </p: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298EB0BC-3F7A-4704-8FB5-0B92F01A1C4D}"/>
              </a:ext>
            </a:extLst>
          </p:cNvPr>
          <p:cNvGrpSpPr/>
          <p:nvPr/>
        </p:nvGrpSpPr>
        <p:grpSpPr>
          <a:xfrm>
            <a:off x="4685289" y="0"/>
            <a:ext cx="7040070" cy="6554549"/>
            <a:chOff x="671639" y="0"/>
            <a:chExt cx="7040070" cy="6554549"/>
          </a:xfrm>
        </p:grpSpPr>
        <p:pic>
          <p:nvPicPr>
            <p:cNvPr id="5" name="Billede 4">
              <a:extLst>
                <a:ext uri="{FF2B5EF4-FFF2-40B4-BE49-F238E27FC236}">
                  <a16:creationId xmlns:a16="http://schemas.microsoft.com/office/drawing/2014/main" id="{EC4B6E70-ED6F-4176-B3D7-56C739FCD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1639" y="0"/>
              <a:ext cx="5096222" cy="6554549"/>
            </a:xfrm>
            <a:prstGeom prst="rect">
              <a:avLst/>
            </a:prstGeom>
          </p:spPr>
        </p:pic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742AA058-F5AC-4410-BB05-7C2C2D912090}"/>
                </a:ext>
              </a:extLst>
            </p:cNvPr>
            <p:cNvSpPr/>
            <p:nvPr/>
          </p:nvSpPr>
          <p:spPr>
            <a:xfrm>
              <a:off x="2848396" y="3957005"/>
              <a:ext cx="841572" cy="2589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000" dirty="0"/>
                <a:t>25 min</a:t>
              </a:r>
              <a:endParaRPr lang="da-DK" dirty="0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D767FD93-5D64-4F1B-AC7E-A11B608B41DD}"/>
                </a:ext>
              </a:extLst>
            </p:cNvPr>
            <p:cNvSpPr/>
            <p:nvPr/>
          </p:nvSpPr>
          <p:spPr>
            <a:xfrm>
              <a:off x="4853872" y="4918608"/>
              <a:ext cx="841572" cy="2589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000" dirty="0"/>
                <a:t>20 min</a:t>
              </a:r>
              <a:endParaRPr lang="da-DK" dirty="0"/>
            </a:p>
          </p:txBody>
        </p:sp>
        <p:sp>
          <p:nvSpPr>
            <p:cNvPr id="12" name="Pil: venstre 11">
              <a:extLst>
                <a:ext uri="{FF2B5EF4-FFF2-40B4-BE49-F238E27FC236}">
                  <a16:creationId xmlns:a16="http://schemas.microsoft.com/office/drawing/2014/main" id="{1EAB1BB0-AEB0-48D5-BE66-192BE9350884}"/>
                </a:ext>
              </a:extLst>
            </p:cNvPr>
            <p:cNvSpPr/>
            <p:nvPr/>
          </p:nvSpPr>
          <p:spPr>
            <a:xfrm>
              <a:off x="5444590" y="1556768"/>
              <a:ext cx="2267119" cy="1116701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100" dirty="0"/>
                <a:t>Lene Barner Lykke Borg, Handelsgymnasiet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364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61538A7A-F7C9-4877-D441-90108F414595}"/>
              </a:ext>
            </a:extLst>
          </p:cNvPr>
          <p:cNvSpPr txBox="1"/>
          <p:nvPr/>
        </p:nvSpPr>
        <p:spPr>
          <a:xfrm>
            <a:off x="4743950" y="-13421"/>
            <a:ext cx="6324736" cy="821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Kort om FGU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Forberedende grunduddannelse fra 2019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virksomhedsoverdragede institutioner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FGU forbereder unge mellem 15 og 25 år til ungdomsuddannelse eller job.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Målgruppen: Unge der skal løftes fagligt, personligt og/eller socialt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Niveauer: Basis – G – E – 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Løbende optag og løbende prøveafvikling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 descr="Billedresultat for logo fgu midt vest">
            <a:extLst>
              <a:ext uri="{FF2B5EF4-FFF2-40B4-BE49-F238E27FC236}">
                <a16:creationId xmlns:a16="http://schemas.microsoft.com/office/drawing/2014/main" id="{8BC1C669-B7E7-6C2A-6781-14DC995197E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493" y="99890"/>
            <a:ext cx="901700" cy="90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Kan være et billede af 10 personer og tekst">
            <a:extLst>
              <a:ext uri="{FF2B5EF4-FFF2-40B4-BE49-F238E27FC236}">
                <a16:creationId xmlns:a16="http://schemas.microsoft.com/office/drawing/2014/main" id="{9A923030-9C8D-C92E-6A18-59293A021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56" y="819653"/>
            <a:ext cx="2087478" cy="260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ladsholder til indhold 13" descr="Et billede, der indeholder tøj, person, fodtøj, jeans&#10;&#10;Automatisk genereret beskrivelse">
            <a:extLst>
              <a:ext uri="{FF2B5EF4-FFF2-40B4-BE49-F238E27FC236}">
                <a16:creationId xmlns:a16="http://schemas.microsoft.com/office/drawing/2014/main" id="{3888A4EB-CBAA-2B22-CC1C-37E3E5D43C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14" y="2674251"/>
            <a:ext cx="2087477" cy="260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90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A818735-B37B-8B87-B9AD-DC600B3B6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0" y="561975"/>
            <a:ext cx="5619750" cy="2000250"/>
          </a:xfrm>
        </p:spPr>
        <p:txBody>
          <a:bodyPr>
            <a:normAutofit fontScale="90000"/>
          </a:bodyPr>
          <a:lstStyle/>
          <a:p>
            <a:br>
              <a:rPr lang="da-DK" dirty="0">
                <a:solidFill>
                  <a:srgbClr val="00B050"/>
                </a:solidFill>
              </a:rPr>
            </a:br>
            <a:br>
              <a:rPr lang="da-DK" dirty="0">
                <a:solidFill>
                  <a:srgbClr val="00B050"/>
                </a:solidFill>
              </a:rPr>
            </a:br>
            <a:br>
              <a:rPr lang="da-DK" dirty="0">
                <a:solidFill>
                  <a:srgbClr val="00B050"/>
                </a:solidFill>
              </a:rPr>
            </a:br>
            <a:endParaRPr lang="da-DK" sz="5300" dirty="0">
              <a:solidFill>
                <a:srgbClr val="00B050"/>
              </a:solidFill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34FCBE0-54EE-7ED2-DE01-5FAAD624C4F3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1353799" y="319088"/>
            <a:ext cx="200026" cy="1462087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endParaRPr lang="da-DK" dirty="0"/>
          </a:p>
          <a:p>
            <a:pPr lvl="1"/>
            <a:endParaRPr lang="da-DK" dirty="0"/>
          </a:p>
        </p:txBody>
      </p:sp>
      <p:pic>
        <p:nvPicPr>
          <p:cNvPr id="4" name="Billede 3" descr="Billedresultat for logo fgu midt vest">
            <a:extLst>
              <a:ext uri="{FF2B5EF4-FFF2-40B4-BE49-F238E27FC236}">
                <a16:creationId xmlns:a16="http://schemas.microsoft.com/office/drawing/2014/main" id="{CD13D7E9-CB74-CF98-0B09-B1EFAA50F38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770" y="5607435"/>
            <a:ext cx="901700" cy="9017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7346B102-22CE-7433-B86D-4EED543B61EC}"/>
              </a:ext>
            </a:extLst>
          </p:cNvPr>
          <p:cNvSpPr txBox="1"/>
          <p:nvPr/>
        </p:nvSpPr>
        <p:spPr>
          <a:xfrm>
            <a:off x="3503221" y="141923"/>
            <a:ext cx="99140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</a:t>
            </a: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Praksisfaglighed er DNA FGU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da-DK" sz="24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praksis-produktion-praktik 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49F204C8-AAA3-4F3E-E2D4-A21C51DCADAF}"/>
              </a:ext>
            </a:extLst>
          </p:cNvPr>
          <p:cNvGraphicFramePr>
            <a:graphicFrameLocks noGrp="1"/>
          </p:cNvGraphicFramePr>
          <p:nvPr/>
        </p:nvGraphicFramePr>
        <p:xfrm>
          <a:off x="4478129" y="1894384"/>
          <a:ext cx="6731583" cy="3474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01289">
                  <a:extLst>
                    <a:ext uri="{9D8B030D-6E8A-4147-A177-3AD203B41FA5}">
                      <a16:colId xmlns:a16="http://schemas.microsoft.com/office/drawing/2014/main" val="2135659703"/>
                    </a:ext>
                  </a:extLst>
                </a:gridCol>
                <a:gridCol w="3979291">
                  <a:extLst>
                    <a:ext uri="{9D8B030D-6E8A-4147-A177-3AD203B41FA5}">
                      <a16:colId xmlns:a16="http://schemas.microsoft.com/office/drawing/2014/main" val="2795607917"/>
                    </a:ext>
                  </a:extLst>
                </a:gridCol>
                <a:gridCol w="1351003">
                  <a:extLst>
                    <a:ext uri="{9D8B030D-6E8A-4147-A177-3AD203B41FA5}">
                      <a16:colId xmlns:a16="http://schemas.microsoft.com/office/drawing/2014/main" val="29728383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2400" dirty="0"/>
                        <a:t>AGU</a:t>
                      </a:r>
                    </a:p>
                    <a:p>
                      <a:pPr algn="ctr"/>
                      <a:r>
                        <a:rPr lang="da-DK" sz="2400" dirty="0"/>
                        <a:t>1/3 praksis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/>
                        <a:t>PGU</a:t>
                      </a:r>
                    </a:p>
                    <a:p>
                      <a:pPr algn="ctr"/>
                      <a:r>
                        <a:rPr lang="da-DK" sz="2400" dirty="0"/>
                        <a:t>2/3 </a:t>
                      </a:r>
                    </a:p>
                    <a:p>
                      <a:pPr algn="ctr"/>
                      <a:r>
                        <a:rPr lang="da-DK" sz="2400" dirty="0"/>
                        <a:t>produktion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/>
                        <a:t>EGU</a:t>
                      </a:r>
                    </a:p>
                    <a:p>
                      <a:pPr algn="ctr"/>
                      <a:r>
                        <a:rPr lang="da-DK" sz="2400" dirty="0"/>
                        <a:t>2/3 praktik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260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2400" dirty="0"/>
                        <a:t>AGU (11)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dirty="0"/>
                        <a:t>Byg og bolig (20)</a:t>
                      </a:r>
                    </a:p>
                    <a:p>
                      <a:r>
                        <a:rPr lang="da-DK" sz="2400" dirty="0"/>
                        <a:t>Ejendomsservice (5)</a:t>
                      </a:r>
                    </a:p>
                    <a:p>
                      <a:r>
                        <a:rPr lang="da-DK" sz="2400" dirty="0"/>
                        <a:t>Medie og kommunikation (18)</a:t>
                      </a:r>
                    </a:p>
                    <a:p>
                      <a:r>
                        <a:rPr lang="da-DK" sz="2400" dirty="0"/>
                        <a:t>Pædagogik og omsorg (15)</a:t>
                      </a:r>
                    </a:p>
                    <a:p>
                      <a:r>
                        <a:rPr lang="da-DK" sz="2400" dirty="0"/>
                        <a:t>Mad og ernæring (10)</a:t>
                      </a:r>
                    </a:p>
                    <a:p>
                      <a:r>
                        <a:rPr lang="da-DK" sz="2400" dirty="0"/>
                        <a:t>Handel og kundeservice (11)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dirty="0"/>
                        <a:t>EGU (9)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600340"/>
                  </a:ext>
                </a:extLst>
              </a:tr>
            </a:tbl>
          </a:graphicData>
        </a:graphic>
      </p:graphicFrame>
      <p:pic>
        <p:nvPicPr>
          <p:cNvPr id="8" name="Picture 6" descr="Kan være et billede af 1 person og fyrrekogle">
            <a:extLst>
              <a:ext uri="{FF2B5EF4-FFF2-40B4-BE49-F238E27FC236}">
                <a16:creationId xmlns:a16="http://schemas.microsoft.com/office/drawing/2014/main" id="{D0CA210B-2E6A-7DA4-7393-D27579721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540414"/>
            <a:ext cx="2398420" cy="29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495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61538A7A-F7C9-4877-D441-90108F414595}"/>
              </a:ext>
            </a:extLst>
          </p:cNvPr>
          <p:cNvSpPr txBox="1"/>
          <p:nvPr/>
        </p:nvSpPr>
        <p:spPr>
          <a:xfrm>
            <a:off x="4310605" y="449401"/>
            <a:ext cx="732323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værkstedspædagogisk vinkel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Fremstilling af produkter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 descr="Billedresultat for logo fgu midt vest">
            <a:extLst>
              <a:ext uri="{FF2B5EF4-FFF2-40B4-BE49-F238E27FC236}">
                <a16:creationId xmlns:a16="http://schemas.microsoft.com/office/drawing/2014/main" id="{8BC1C669-B7E7-6C2A-6781-14DC995197E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799" y="5772908"/>
            <a:ext cx="901700" cy="90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B9AD59E-40D4-0982-0AAE-8A9597A48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7" y="1117484"/>
            <a:ext cx="2095712" cy="279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B3E814B4-059E-0686-3633-F598B2F1C860}"/>
              </a:ext>
            </a:extLst>
          </p:cNvPr>
          <p:cNvSpPr txBox="1"/>
          <p:nvPr/>
        </p:nvSpPr>
        <p:spPr>
          <a:xfrm>
            <a:off x="4653989" y="1803618"/>
            <a:ext cx="609797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4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Udvikling af praktisk duelighed (livsduelighed)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Kundeopgaver er de fedeste – andre har bedt om det: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BB: Bygger et legehus til en kunde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EJ: Renovering af toiletter på skolen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MK: Tulstrup beboerforenings nyhedsblad og logo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PO: Pynter til jul på plejehjem, fastelavnsfest for dagplejebørn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ME: Laver frokost til 100 personer hver dag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HK:  Laver udstillinger i Føtex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lede 4" descr="Et billede, der indeholder tøj, person, møbel, indendørs&#10;&#10;Automatisk genereret beskrivelse">
            <a:extLst>
              <a:ext uri="{FF2B5EF4-FFF2-40B4-BE49-F238E27FC236}">
                <a16:creationId xmlns:a16="http://schemas.microsoft.com/office/drawing/2014/main" id="{59CD2A0B-F702-7D7C-319A-728C842287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785" y="2890910"/>
            <a:ext cx="2095713" cy="261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06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27027F2F-F059-BF39-159B-A56727A85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9" name="Billede 8" descr="Billedresultat for logo fgu midt vest">
            <a:extLst>
              <a:ext uri="{FF2B5EF4-FFF2-40B4-BE49-F238E27FC236}">
                <a16:creationId xmlns:a16="http://schemas.microsoft.com/office/drawing/2014/main" id="{EE58EC47-31FD-C6E0-9B29-AD545E0F134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316" y="5614735"/>
            <a:ext cx="901700" cy="90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6CF77F8-33BF-A2E2-E50E-80E4B24C6FA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54EADB0-5450-4D3A-A63D-28CD73BF1D1A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57749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331AE2C2-2D37-5E24-DF73-6EBD83C180C7}"/>
              </a:ext>
            </a:extLst>
          </p:cNvPr>
          <p:cNvSpPr txBox="1"/>
          <p:nvPr/>
        </p:nvSpPr>
        <p:spPr>
          <a:xfrm>
            <a:off x="5483387" y="0"/>
            <a:ext cx="6890467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erfaringspædagogisk vinkel</a:t>
            </a:r>
            <a:b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anvendelsesorientering fremmer forståelse af teori </a:t>
            </a:r>
            <a:endParaRPr kumimoji="0" lang="da-DK" sz="3200" b="0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Abstrakte og teoretiske begreber anvendes med konkrete praktiske opgaver.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0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FGU løn og skattekort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CV og ansøgninger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Instruktioner til værktøj og maskiner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Kommunikation med ældre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Hjemmelavet trivselsundersøgelse med statistik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Hvor meget maling skal bruges til renovering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Spildprocent ift. kartofler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Fag: Matematik, dansk og PASE</a:t>
            </a:r>
          </a:p>
        </p:txBody>
      </p:sp>
      <p:pic>
        <p:nvPicPr>
          <p:cNvPr id="17" name="Pladsholder til indhold 5">
            <a:extLst>
              <a:ext uri="{FF2B5EF4-FFF2-40B4-BE49-F238E27FC236}">
                <a16:creationId xmlns:a16="http://schemas.microsoft.com/office/drawing/2014/main" id="{5D40B337-29F5-7BAA-CA4E-11FC053EC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11" y="341565"/>
            <a:ext cx="4421346" cy="635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185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A818735-B37B-8B87-B9AD-DC600B3B6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0" y="561975"/>
            <a:ext cx="5619750" cy="2000250"/>
          </a:xfrm>
        </p:spPr>
        <p:txBody>
          <a:bodyPr>
            <a:normAutofit fontScale="90000"/>
          </a:bodyPr>
          <a:lstStyle/>
          <a:p>
            <a:br>
              <a:rPr lang="da-DK" dirty="0">
                <a:solidFill>
                  <a:srgbClr val="00B050"/>
                </a:solidFill>
              </a:rPr>
            </a:br>
            <a:br>
              <a:rPr lang="da-DK" dirty="0">
                <a:solidFill>
                  <a:srgbClr val="00B050"/>
                </a:solidFill>
              </a:rPr>
            </a:br>
            <a:br>
              <a:rPr lang="da-DK" dirty="0">
                <a:solidFill>
                  <a:srgbClr val="00B050"/>
                </a:solidFill>
              </a:rPr>
            </a:br>
            <a:endParaRPr lang="da-DK" sz="5300" dirty="0">
              <a:solidFill>
                <a:srgbClr val="00B050"/>
              </a:solidFill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34FCBE0-54EE-7ED2-DE01-5FAAD624C4F3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1353799" y="319088"/>
            <a:ext cx="200026" cy="1462087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endParaRPr lang="da-DK" dirty="0"/>
          </a:p>
          <a:p>
            <a:pPr lvl="1"/>
            <a:endParaRPr lang="da-DK" dirty="0"/>
          </a:p>
        </p:txBody>
      </p:sp>
      <p:pic>
        <p:nvPicPr>
          <p:cNvPr id="4" name="Billede 3" descr="Billedresultat for logo fgu midt vest">
            <a:extLst>
              <a:ext uri="{FF2B5EF4-FFF2-40B4-BE49-F238E27FC236}">
                <a16:creationId xmlns:a16="http://schemas.microsoft.com/office/drawing/2014/main" id="{CD13D7E9-CB74-CF98-0B09-B1EFAA50F38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770" y="5607435"/>
            <a:ext cx="901700" cy="9017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7346B102-22CE-7433-B86D-4EED543B61EC}"/>
              </a:ext>
            </a:extLst>
          </p:cNvPr>
          <p:cNvSpPr txBox="1"/>
          <p:nvPr/>
        </p:nvSpPr>
        <p:spPr>
          <a:xfrm>
            <a:off x="4400550" y="475426"/>
            <a:ext cx="6784555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B590398D-8A64-FD94-4AB4-B409BE8CBD2A}"/>
              </a:ext>
            </a:extLst>
          </p:cNvPr>
          <p:cNvSpPr txBox="1"/>
          <p:nvPr/>
        </p:nvSpPr>
        <p:spPr>
          <a:xfrm>
            <a:off x="4531922" y="200335"/>
            <a:ext cx="6097978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kognitiv vinkel</a:t>
            </a:r>
            <a:b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en kropslig og aktiv tilgang styrker læring</a:t>
            </a:r>
            <a:endParaRPr kumimoji="0" lang="da-DK" sz="3200" b="0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 unge er aktiv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unge er med i alle processer (rengøring, snerydning, opsætning computere, vaske op)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Julemarked – </a:t>
            </a:r>
            <a:r>
              <a:rPr kumimoji="0" lang="da-DK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planlægge, designe og opbygge salgsboder, skabe håndlavede julegaver og udføre markedsføringsopgaver.</a:t>
            </a: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Escape </a:t>
            </a:r>
            <a:r>
              <a:rPr kumimoji="0" lang="da-DK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rooms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 </a:t>
            </a:r>
            <a:r>
              <a:rPr kumimoji="0" lang="da-DK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Gamification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a-DK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da-DK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samarbejde for at løse opgaver og finde løsninger i et tidsbegrænset scenario (alle fag)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Billede 13" descr="Et billede, der indeholder person, tøj, smil, Ansigt&#10;&#10;Automatisk genereret beskrivelse">
            <a:extLst>
              <a:ext uri="{FF2B5EF4-FFF2-40B4-BE49-F238E27FC236}">
                <a16:creationId xmlns:a16="http://schemas.microsoft.com/office/drawing/2014/main" id="{65670F60-2F41-12FA-5E33-45B576DB79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97" y="1661454"/>
            <a:ext cx="2337937" cy="292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62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61538A7A-F7C9-4877-D441-90108F414595}"/>
              </a:ext>
            </a:extLst>
          </p:cNvPr>
          <p:cNvSpPr txBox="1"/>
          <p:nvPr/>
        </p:nvSpPr>
        <p:spPr>
          <a:xfrm>
            <a:off x="4615510" y="319088"/>
            <a:ext cx="6764122" cy="82750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uddannelsespolitisk vinkel</a:t>
            </a:r>
            <a:b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erfaring med forskellige måder at lære på</a:t>
            </a: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</a:t>
            </a:r>
            <a:endParaRPr kumimoji="0" lang="da-DK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2400" b="0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4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Praktiske fag øger kendskabet til praktiske erhvervsuddannelser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Praktik/erhvervstræning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Kombinationsforløb ungdomsuddannelser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Kombinationsforløb DEKRA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Omlagt undervisning fx  – dage i Føtex med underviser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Hygiejnekurser, kørekort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 descr="Billedresultat for logo fgu midt vest">
            <a:extLst>
              <a:ext uri="{FF2B5EF4-FFF2-40B4-BE49-F238E27FC236}">
                <a16:creationId xmlns:a16="http://schemas.microsoft.com/office/drawing/2014/main" id="{8BC1C669-B7E7-6C2A-6781-14DC995197E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493" y="99890"/>
            <a:ext cx="901700" cy="90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lede 4" descr="Et billede, der indeholder Ansigt, person, tøj, smil&#10;&#10;Automatisk genereret beskrivelse">
            <a:extLst>
              <a:ext uri="{FF2B5EF4-FFF2-40B4-BE49-F238E27FC236}">
                <a16:creationId xmlns:a16="http://schemas.microsoft.com/office/drawing/2014/main" id="{F7106D1D-DBC7-9BEC-FCEE-E8D3223CA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3" y="2208810"/>
            <a:ext cx="3198421" cy="239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01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61538A7A-F7C9-4877-D441-90108F414595}"/>
              </a:ext>
            </a:extLst>
          </p:cNvPr>
          <p:cNvSpPr txBox="1"/>
          <p:nvPr/>
        </p:nvSpPr>
        <p:spPr>
          <a:xfrm>
            <a:off x="4755184" y="1101480"/>
            <a:ext cx="6848903" cy="4878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Virker praksisfaglighed på FGU?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Målgruppen udtaler: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en mening med det, man lærer her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Færre boglige fag, og flere praktiske fag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Høj trivsel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 ugens gæst til </a:t>
            </a:r>
            <a:r>
              <a:rPr kumimoji="0" lang="da-DK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gns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80% fremmøde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2023 knap 300 givne karakterer med </a:t>
            </a:r>
            <a:r>
              <a:rPr kumimoji="0" lang="da-DK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gns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på 7,2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2024 pt. knap 200 givne karakterer med </a:t>
            </a:r>
            <a:r>
              <a:rPr kumimoji="0" lang="da-DK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gns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på 8,4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2/3 videre i uddannelse eller job.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 descr="Billedresultat for logo fgu midt vest">
            <a:extLst>
              <a:ext uri="{FF2B5EF4-FFF2-40B4-BE49-F238E27FC236}">
                <a16:creationId xmlns:a16="http://schemas.microsoft.com/office/drawing/2014/main" id="{8BC1C669-B7E7-6C2A-6781-14DC995197E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493" y="99890"/>
            <a:ext cx="901700" cy="90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lede 7" descr="Et billede, der indeholder tøj, Ansigt, person, indendørs&#10;&#10;Automatisk genereret beskrivelse">
            <a:extLst>
              <a:ext uri="{FF2B5EF4-FFF2-40B4-BE49-F238E27FC236}">
                <a16:creationId xmlns:a16="http://schemas.microsoft.com/office/drawing/2014/main" id="{1A0529E5-80A0-BC1D-147D-66D44412F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86" y="2125683"/>
            <a:ext cx="2948545" cy="221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07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A818735-B37B-8B87-B9AD-DC600B3B6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0" y="561975"/>
            <a:ext cx="5619750" cy="2000250"/>
          </a:xfrm>
        </p:spPr>
        <p:txBody>
          <a:bodyPr>
            <a:normAutofit fontScale="90000"/>
          </a:bodyPr>
          <a:lstStyle/>
          <a:p>
            <a:br>
              <a:rPr lang="da-DK" dirty="0">
                <a:solidFill>
                  <a:srgbClr val="00B050"/>
                </a:solidFill>
              </a:rPr>
            </a:br>
            <a:br>
              <a:rPr lang="da-DK" dirty="0">
                <a:solidFill>
                  <a:srgbClr val="00B050"/>
                </a:solidFill>
              </a:rPr>
            </a:br>
            <a:br>
              <a:rPr lang="da-DK" dirty="0">
                <a:solidFill>
                  <a:srgbClr val="00B050"/>
                </a:solidFill>
              </a:rPr>
            </a:br>
            <a:endParaRPr lang="da-DK" sz="5300" dirty="0">
              <a:solidFill>
                <a:srgbClr val="00B050"/>
              </a:solidFill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34FCBE0-54EE-7ED2-DE01-5FAAD624C4F3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1353799" y="319088"/>
            <a:ext cx="200026" cy="1462087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endParaRPr lang="da-DK" dirty="0"/>
          </a:p>
          <a:p>
            <a:pPr lvl="1"/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7346B102-22CE-7433-B86D-4EED543B61EC}"/>
              </a:ext>
            </a:extLst>
          </p:cNvPr>
          <p:cNvSpPr txBox="1"/>
          <p:nvPr/>
        </p:nvSpPr>
        <p:spPr>
          <a:xfrm>
            <a:off x="4400550" y="475426"/>
            <a:ext cx="6784555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FDF5ED93-866A-A971-A24D-E18CBB0F8CB8}"/>
              </a:ext>
            </a:extLst>
          </p:cNvPr>
          <p:cNvSpPr txBox="1"/>
          <p:nvPr/>
        </p:nvSpPr>
        <p:spPr>
          <a:xfrm>
            <a:off x="5153891" y="348865"/>
            <a:ext cx="6399934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0071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09D42A-AA5E-4A33-A8C3-C378684B4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tx2"/>
                </a:solidFill>
              </a:rPr>
              <a:t>Pause</a:t>
            </a:r>
          </a:p>
        </p:txBody>
      </p:sp>
      <p:pic>
        <p:nvPicPr>
          <p:cNvPr id="5" name="Pladsholder til indhold 4" descr="Kaffe med massiv udfyldning">
            <a:extLst>
              <a:ext uri="{FF2B5EF4-FFF2-40B4-BE49-F238E27FC236}">
                <a16:creationId xmlns:a16="http://schemas.microsoft.com/office/drawing/2014/main" id="{840A751B-2D41-4F10-8C2D-1BC3E82AA4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9664" y="1992664"/>
            <a:ext cx="2872672" cy="2872672"/>
          </a:xfrm>
        </p:spPr>
      </p:pic>
    </p:spTree>
    <p:extLst>
      <p:ext uri="{BB962C8B-B14F-4D97-AF65-F5344CB8AC3E}">
        <p14:creationId xmlns:p14="http://schemas.microsoft.com/office/powerpoint/2010/main" val="36625215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3A69BD-E664-4EBD-A0B9-0FD1C1D488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>
                <a:solidFill>
                  <a:schemeClr val="tx2"/>
                </a:solidFill>
              </a:rPr>
              <a:t>Praksisfaglighed i grundskolen</a:t>
            </a:r>
          </a:p>
        </p:txBody>
      </p:sp>
      <p:sp>
        <p:nvSpPr>
          <p:cNvPr id="4" name="Undertitel 3">
            <a:extLst>
              <a:ext uri="{FF2B5EF4-FFF2-40B4-BE49-F238E27FC236}">
                <a16:creationId xmlns:a16="http://schemas.microsoft.com/office/drawing/2014/main" id="{B07979E1-9120-4F32-A3FA-13690119C7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v/ Cille Lange</a:t>
            </a:r>
          </a:p>
        </p:txBody>
      </p:sp>
    </p:spTree>
    <p:extLst>
      <p:ext uri="{BB962C8B-B14F-4D97-AF65-F5344CB8AC3E}">
        <p14:creationId xmlns:p14="http://schemas.microsoft.com/office/powerpoint/2010/main" val="3008369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8E4551-ADB1-44E2-A87A-8A049A0D0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tx2"/>
                </a:solidFill>
              </a:rPr>
              <a:t>Opfølgning på sidste møde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3812086-3151-49AB-B684-38EAC391A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da-DK" dirty="0"/>
              <a:t>Fundament – færdiglayoutet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Hjemmesiden er gået i luften</a:t>
            </a:r>
          </a:p>
          <a:p>
            <a:pPr marL="0" indent="0">
              <a:buNone/>
            </a:pPr>
            <a:r>
              <a:rPr lang="da-DK" sz="1800" dirty="0">
                <a:hlinkClick r:id="rId2"/>
              </a:rPr>
              <a:t>https://ikast-brande.dk/borger/boern-og-unge/skole-og-sfo/entreprenoerskabsskolen</a:t>
            </a:r>
            <a:r>
              <a:rPr lang="da-DK" sz="1800" dirty="0"/>
              <a:t> 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Evaluering af </a:t>
            </a:r>
            <a:r>
              <a:rPr lang="da-DK" dirty="0" err="1"/>
              <a:t>messengergruppen</a:t>
            </a:r>
            <a:endParaRPr lang="da-DK" dirty="0"/>
          </a:p>
          <a:p>
            <a:pPr lvl="1"/>
            <a:r>
              <a:rPr lang="da-DK" sz="2000" dirty="0"/>
              <a:t>Hensigt: uformel dialog, sparring og hjælp.</a:t>
            </a:r>
          </a:p>
          <a:p>
            <a:pPr lvl="1"/>
            <a:r>
              <a:rPr lang="da-DK" sz="2000" dirty="0"/>
              <a:t>Udbytte</a:t>
            </a:r>
          </a:p>
          <a:p>
            <a:pPr lvl="1"/>
            <a:r>
              <a:rPr lang="da-DK" sz="2000" dirty="0"/>
              <a:t>Nye medlemmer</a:t>
            </a:r>
          </a:p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40BD632-915B-4122-B292-A2B249BDB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037" y="1944935"/>
            <a:ext cx="2098931" cy="2968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05D35718-E175-4245-91CB-F48C2D48B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0400" y="264046"/>
            <a:ext cx="2848938" cy="2968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EED32213-F39B-4180-8A56-AA2364734C75" descr="IMG_1075.PNG">
            <a:extLst>
              <a:ext uri="{FF2B5EF4-FFF2-40B4-BE49-F238E27FC236}">
                <a16:creationId xmlns:a16="http://schemas.microsoft.com/office/drawing/2014/main" id="{E7342DA9-CFBB-483A-93D2-38E8C0EBB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99" y="3518203"/>
            <a:ext cx="1361681" cy="2421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52A5E57C-50B3-4186-AB41-B7D6410FD7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6697" y="1825625"/>
            <a:ext cx="5522492" cy="422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BC009F-854E-4500-8AD0-AB77E755D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tx2"/>
                </a:solidFill>
              </a:rPr>
              <a:t>Hvorfor praksisfaglighed i grundskolen?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D04CB1B-FC3C-4627-BB5B-42B2FAC1A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14812DD4-5CC5-487A-BD6B-FC2235C61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822" y="1750553"/>
            <a:ext cx="7898355" cy="4501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9293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D23B46-E2A0-4FCD-B1C2-2B145CE56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tx2"/>
                </a:solidFill>
              </a:rPr>
              <a:t>Gruppedrøftelser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D86EE21-3A9A-425C-B7E9-6E1AA3F00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2000" b="0" i="0" u="none" strike="noStrike" baseline="0" dirty="0">
                <a:solidFill>
                  <a:srgbClr val="000000"/>
                </a:solidFill>
                <a:latin typeface="Century Schoolbook" panose="02040604050505020304" pitchFamily="18" charset="0"/>
              </a:rPr>
              <a:t>Forskellige perspektiver på praksisfaglighed.</a:t>
            </a:r>
          </a:p>
          <a:p>
            <a:pPr marL="0" indent="0">
              <a:buNone/>
            </a:pPr>
            <a:endParaRPr lang="da-DK" sz="2000" dirty="0">
              <a:solidFill>
                <a:srgbClr val="000000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da-DK" sz="2000" b="0" i="0" u="none" strike="noStrike" baseline="0" dirty="0">
                <a:solidFill>
                  <a:srgbClr val="000000"/>
                </a:solidFill>
                <a:latin typeface="Century Schoolbook" panose="02040604050505020304" pitchFamily="18" charset="0"/>
              </a:rPr>
              <a:t>Hvad er praksisfaglighed svaret på? </a:t>
            </a:r>
          </a:p>
          <a:p>
            <a:r>
              <a:rPr lang="da-DK" sz="1800" b="0" i="0" u="none" strike="noStrike" baseline="0" dirty="0">
                <a:solidFill>
                  <a:srgbClr val="000000"/>
                </a:solidFill>
                <a:latin typeface="Century Schoolbook" panose="02040604050505020304" pitchFamily="18" charset="0"/>
              </a:rPr>
              <a:t>for ungdomsuddannelserne? </a:t>
            </a:r>
          </a:p>
          <a:p>
            <a:r>
              <a:rPr lang="da-DK" sz="1800" b="0" i="0" u="none" strike="noStrike" baseline="0" dirty="0">
                <a:solidFill>
                  <a:srgbClr val="000000"/>
                </a:solidFill>
                <a:latin typeface="Century Schoolbook" panose="02040604050505020304" pitchFamily="18" charset="0"/>
              </a:rPr>
              <a:t>for erhvervslivet? </a:t>
            </a:r>
          </a:p>
          <a:p>
            <a:r>
              <a:rPr lang="da-DK" sz="1800" b="0" i="0" u="none" strike="noStrike" baseline="0" dirty="0">
                <a:solidFill>
                  <a:srgbClr val="000000"/>
                </a:solidFill>
                <a:latin typeface="Century Schoolbook" panose="02040604050505020304" pitchFamily="18" charset="0"/>
              </a:rPr>
              <a:t>for samfundet? </a:t>
            </a:r>
          </a:p>
        </p:txBody>
      </p:sp>
      <p:sp>
        <p:nvSpPr>
          <p:cNvPr id="6" name="Rektangel: afrundede hjørner 5">
            <a:extLst>
              <a:ext uri="{FF2B5EF4-FFF2-40B4-BE49-F238E27FC236}">
                <a16:creationId xmlns:a16="http://schemas.microsoft.com/office/drawing/2014/main" id="{BF5EA4D5-9B0E-4960-8A59-8AA8B4FF519F}"/>
              </a:ext>
            </a:extLst>
          </p:cNvPr>
          <p:cNvSpPr/>
          <p:nvPr/>
        </p:nvSpPr>
        <p:spPr>
          <a:xfrm>
            <a:off x="3309642" y="4240227"/>
            <a:ext cx="3045303" cy="157794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a-DK" b="1" dirty="0"/>
              <a:t>Grupper: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Dagtilbud og grundskole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Ungdomsuddannelser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Erhvervsliv og politikere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CC89A9CD-8B4E-4452-ADDC-4D0F482C4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127" y="275128"/>
            <a:ext cx="3696806" cy="521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630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7AA70-D615-43E2-9E11-8E6846FB9D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>
                <a:solidFill>
                  <a:schemeClr val="tx2"/>
                </a:solidFill>
              </a:rPr>
              <a:t>Evt. og næste møde </a:t>
            </a:r>
          </a:p>
        </p:txBody>
      </p:sp>
      <p:sp>
        <p:nvSpPr>
          <p:cNvPr id="4" name="Undertitel 3">
            <a:extLst>
              <a:ext uri="{FF2B5EF4-FFF2-40B4-BE49-F238E27FC236}">
                <a16:creationId xmlns:a16="http://schemas.microsoft.com/office/drawing/2014/main" id="{60EDFB52-3F90-42E3-AC63-AE147B32DC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v/ Anette Mosegaard</a:t>
            </a:r>
          </a:p>
        </p:txBody>
      </p:sp>
    </p:spTree>
    <p:extLst>
      <p:ext uri="{BB962C8B-B14F-4D97-AF65-F5344CB8AC3E}">
        <p14:creationId xmlns:p14="http://schemas.microsoft.com/office/powerpoint/2010/main" val="2526408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0CDE36-8978-4E7D-93A6-A7CA42BA64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Folkeskolens kvalitetsprogram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83EA8A0-0213-4716-B3BA-E67473961A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Samarbejdsforum</a:t>
            </a:r>
            <a:r>
              <a:rPr lang="da-DK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d. 21. januar 2025</a:t>
            </a:r>
          </a:p>
        </p:txBody>
      </p:sp>
    </p:spTree>
    <p:extLst>
      <p:ext uri="{BB962C8B-B14F-4D97-AF65-F5344CB8AC3E}">
        <p14:creationId xmlns:p14="http://schemas.microsoft.com/office/powerpoint/2010/main" val="2198510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847F82-2615-4700-98D5-FDDD0C77F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Punktet indeholder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B261144-4BAF-4418-A629-D7AC0D23F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a-DK" sz="3600" dirty="0"/>
              <a:t>Kort oplæg om Folkeskolens kvalitetsprogram, juniormesterlære og erhvervspraktik </a:t>
            </a:r>
            <a:r>
              <a:rPr lang="da-DK" sz="1600" dirty="0"/>
              <a:t>(7 min)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3600" dirty="0"/>
              <a:t>Facilitering af drøftelse i grupper </a:t>
            </a:r>
            <a:r>
              <a:rPr lang="da-DK" sz="1600" dirty="0"/>
              <a:t>(2 min) 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3600" dirty="0"/>
              <a:t>Drøftelse i grupper </a:t>
            </a:r>
            <a:r>
              <a:rPr lang="da-DK" sz="1400" dirty="0"/>
              <a:t>(10 min)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3600" dirty="0"/>
              <a:t>Opsamling i plenum </a:t>
            </a:r>
            <a:r>
              <a:rPr lang="da-DK" sz="1400" dirty="0"/>
              <a:t>(6 min)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4" name="Rektangel: afrundede hjørner 3">
            <a:extLst>
              <a:ext uri="{FF2B5EF4-FFF2-40B4-BE49-F238E27FC236}">
                <a16:creationId xmlns:a16="http://schemas.microsoft.com/office/drawing/2014/main" id="{56197223-8A76-4A72-9256-CCE3D54582B1}"/>
              </a:ext>
            </a:extLst>
          </p:cNvPr>
          <p:cNvSpPr/>
          <p:nvPr/>
        </p:nvSpPr>
        <p:spPr>
          <a:xfrm rot="1505744">
            <a:off x="8749718" y="4823670"/>
            <a:ext cx="2258037" cy="15007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25 minutter</a:t>
            </a:r>
          </a:p>
        </p:txBody>
      </p:sp>
    </p:spTree>
    <p:extLst>
      <p:ext uri="{BB962C8B-B14F-4D97-AF65-F5344CB8AC3E}">
        <p14:creationId xmlns:p14="http://schemas.microsoft.com/office/powerpoint/2010/main" val="2460609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A657E5-7874-4F39-93AE-0015761B2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De tre hovedintentioner bag folkeskolens kvalitetsprogram</a:t>
            </a:r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36F8E545-8A24-4466-825B-41A6A76C9DA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6800" y="2103438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498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50F474D-533E-4D6A-B85C-9D37CCF01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82" y="0"/>
            <a:ext cx="114972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30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72FFA28-0727-4FC0-AB9D-6D721492C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609" y="162488"/>
            <a:ext cx="10746782" cy="6533024"/>
          </a:xfrm>
          <a:prstGeom prst="rect">
            <a:avLst/>
          </a:prstGeom>
        </p:spPr>
      </p:pic>
      <p:sp>
        <p:nvSpPr>
          <p:cNvPr id="2" name="Pil: højre 1">
            <a:extLst>
              <a:ext uri="{FF2B5EF4-FFF2-40B4-BE49-F238E27FC236}">
                <a16:creationId xmlns:a16="http://schemas.microsoft.com/office/drawing/2014/main" id="{A7D690A4-9933-4D6F-BE60-F8AECA362F2B}"/>
              </a:ext>
            </a:extLst>
          </p:cNvPr>
          <p:cNvSpPr/>
          <p:nvPr/>
        </p:nvSpPr>
        <p:spPr>
          <a:xfrm>
            <a:off x="3034018" y="156035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Pil: højre 3">
            <a:extLst>
              <a:ext uri="{FF2B5EF4-FFF2-40B4-BE49-F238E27FC236}">
                <a16:creationId xmlns:a16="http://schemas.microsoft.com/office/drawing/2014/main" id="{1C5CF2DB-0256-40C1-B425-131E17BEF206}"/>
              </a:ext>
            </a:extLst>
          </p:cNvPr>
          <p:cNvSpPr/>
          <p:nvPr/>
        </p:nvSpPr>
        <p:spPr>
          <a:xfrm>
            <a:off x="3034018" y="19630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95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66189E-DED9-4B90-A3F0-CB4ED466F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Juniormesterlære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E2263D8-A8BD-4A61-95F8-47C141F735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685176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1058</Words>
  <Application>Microsoft Office PowerPoint</Application>
  <PresentationFormat>Widescreen</PresentationFormat>
  <Paragraphs>206</Paragraphs>
  <Slides>32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32</vt:i4>
      </vt:variant>
    </vt:vector>
  </HeadingPairs>
  <TitlesOfParts>
    <vt:vector size="43" baseType="lpstr">
      <vt:lpstr>Arial</vt:lpstr>
      <vt:lpstr>Berlin Sans FB</vt:lpstr>
      <vt:lpstr>Calibri</vt:lpstr>
      <vt:lpstr>Calibri Light</vt:lpstr>
      <vt:lpstr>Century Gothic</vt:lpstr>
      <vt:lpstr>Century Schoolbook</vt:lpstr>
      <vt:lpstr>Garamond</vt:lpstr>
      <vt:lpstr>Wingdings</vt:lpstr>
      <vt:lpstr>1_Office-tema</vt:lpstr>
      <vt:lpstr>Savon</vt:lpstr>
      <vt:lpstr>Office-tema</vt:lpstr>
      <vt:lpstr>Samarbejdsforum</vt:lpstr>
      <vt:lpstr>Program</vt:lpstr>
      <vt:lpstr>Opfølgning på sidste møde</vt:lpstr>
      <vt:lpstr>Folkeskolens kvalitetsprogram</vt:lpstr>
      <vt:lpstr>Punktet indeholder</vt:lpstr>
      <vt:lpstr>De tre hovedintentioner bag folkeskolens kvalitetsprogram</vt:lpstr>
      <vt:lpstr>PowerPoint-præsentation</vt:lpstr>
      <vt:lpstr>PowerPoint-præsentation</vt:lpstr>
      <vt:lpstr>Juniormesterlære </vt:lpstr>
      <vt:lpstr>Formålet med juniormesterlære</vt:lpstr>
      <vt:lpstr>Rammerne</vt:lpstr>
      <vt:lpstr>Erhvervspraktik for alle</vt:lpstr>
      <vt:lpstr>Rammerne</vt:lpstr>
      <vt:lpstr>Gruppedrøftelse</vt:lpstr>
      <vt:lpstr>Proces for gruppedrøftelse</vt:lpstr>
      <vt:lpstr>Gruppearbejde</vt:lpstr>
      <vt:lpstr>Opsamling i plenum</vt:lpstr>
      <vt:lpstr>Praksisfaglighed hos FGU</vt:lpstr>
      <vt:lpstr>   </vt:lpstr>
      <vt:lpstr>PowerPoint-præsentation</vt:lpstr>
      <vt:lpstr>   </vt:lpstr>
      <vt:lpstr>PowerPoint-præsentation</vt:lpstr>
      <vt:lpstr> </vt:lpstr>
      <vt:lpstr>   </vt:lpstr>
      <vt:lpstr>PowerPoint-præsentation</vt:lpstr>
      <vt:lpstr>PowerPoint-præsentation</vt:lpstr>
      <vt:lpstr>   </vt:lpstr>
      <vt:lpstr>Pause</vt:lpstr>
      <vt:lpstr>Praksisfaglighed i grundskolen</vt:lpstr>
      <vt:lpstr>Hvorfor praksisfaglighed i grundskolen?</vt:lpstr>
      <vt:lpstr>Gruppedrøftelser</vt:lpstr>
      <vt:lpstr>Evt. og næste møde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Cille Danielle Lange</dc:creator>
  <cp:lastModifiedBy>Cille Danielle Lange</cp:lastModifiedBy>
  <cp:revision>46</cp:revision>
  <dcterms:created xsi:type="dcterms:W3CDTF">2024-07-02T11:09:39Z</dcterms:created>
  <dcterms:modified xsi:type="dcterms:W3CDTF">2025-01-20T11:58:47Z</dcterms:modified>
</cp:coreProperties>
</file>